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2" r:id="rId2"/>
    <p:sldId id="257" r:id="rId3"/>
    <p:sldId id="258" r:id="rId4"/>
    <p:sldId id="259" r:id="rId5"/>
    <p:sldId id="260" r:id="rId6"/>
    <p:sldId id="261" r:id="rId7"/>
    <p:sldId id="262" r:id="rId8"/>
    <p:sldId id="263" r:id="rId9"/>
    <p:sldId id="267" r:id="rId10"/>
    <p:sldId id="268" r:id="rId11"/>
    <p:sldId id="269" r:id="rId12"/>
    <p:sldId id="270" r:id="rId13"/>
    <p:sldId id="271" r:id="rId14"/>
    <p:sldId id="265" r:id="rId15"/>
    <p:sldId id="266"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CC0099"/>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8727" autoAdjust="0"/>
  </p:normalViewPr>
  <p:slideViewPr>
    <p:cSldViewPr>
      <p:cViewPr varScale="1">
        <p:scale>
          <a:sx n="39" d="100"/>
          <a:sy n="3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This shows that the category </a:t>
            </a:r>
            <a:r>
              <a:rPr lang="en-US" dirty="0" smtClean="0"/>
              <a:t>posts </a:t>
            </a:r>
            <a:r>
              <a:rPr lang="en-US" dirty="0" smtClean="0"/>
              <a:t>were maximum in month of may.</a:t>
            </a:r>
            <a:r>
              <a:rPr lang="en-US" baseline="0" dirty="0" smtClean="0"/>
              <a:t> This shows that people prefer to consume more content during summer vacations or during summers. As people tend to travel to many places more, rather during other months.</a:t>
            </a:r>
          </a:p>
          <a:p>
            <a:pPr lvl="0"/>
            <a:endParaRPr lang="en-US" baseline="0" dirty="0" smtClean="0"/>
          </a:p>
          <a:p>
            <a:pPr lvl="0"/>
            <a:r>
              <a:rPr lang="en-US" baseline="0" dirty="0" smtClean="0"/>
              <a:t>As we can work more on providing more content during summer or in month of may as people enjoy outing with their families. As this can generate more revenue and also profit during month of may.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812159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This shows the</a:t>
            </a:r>
            <a:r>
              <a:rPr lang="en-US" baseline="0" dirty="0" smtClean="0"/>
              <a:t> category popularity score with respect to the content type</a:t>
            </a:r>
            <a:r>
              <a:rPr lang="en-US" dirty="0" smtClean="0"/>
              <a:t>.</a:t>
            </a:r>
            <a:r>
              <a:rPr lang="en-US" baseline="0" dirty="0" smtClean="0"/>
              <a:t> By this, we can infer that people prefer to see pictures of our top category i.e. animals , then in science, people prefer to watch video to understand the content, while people prefer audio content in categories related to healthy eating eating and technology, and in food category they prefer video content. </a:t>
            </a:r>
          </a:p>
          <a:p>
            <a:pPr lvl="0"/>
            <a:r>
              <a:rPr lang="en-US" baseline="0" dirty="0" smtClean="0"/>
              <a:t>As we can work more on providing more specific type of content specific to specific category, which in turn will increase our profits and revenue.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4119821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73108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lvl="0" indent="-171450">
              <a:buFont typeface="Arial" panose="020B0604020202020204" pitchFamily="34" charset="0"/>
              <a:buChar char="•"/>
            </a:pPr>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t>
            </a:r>
            <a:r>
              <a:rPr lang="en-US" dirty="0" smtClean="0"/>
              <a:t>food,</a:t>
            </a:r>
            <a:r>
              <a:rPr lang="en-US" baseline="0" dirty="0" smtClean="0"/>
              <a:t> </a:t>
            </a:r>
            <a:r>
              <a:rPr lang="en-US" dirty="0" smtClean="0"/>
              <a:t>science </a:t>
            </a:r>
            <a:r>
              <a:rPr lang="en-US" dirty="0" smtClean="0"/>
              <a:t>and technology </a:t>
            </a:r>
            <a:r>
              <a:rPr lang="en-US" dirty="0"/>
              <a:t>are the two most popular categories, suggesting that users like "real-life" content</a:t>
            </a:r>
          </a:p>
          <a:p>
            <a:pPr lvl="0"/>
            <a:r>
              <a:rPr lang="en-US" dirty="0"/>
              <a:t>- We also found that </a:t>
            </a:r>
            <a:r>
              <a:rPr lang="en-US" dirty="0" smtClean="0"/>
              <a:t>healthy eating </a:t>
            </a:r>
            <a:r>
              <a:rPr lang="en-US" dirty="0"/>
              <a:t>was the third most popular, perhaps due to the </a:t>
            </a:r>
            <a:r>
              <a:rPr lang="en-US" dirty="0" smtClean="0"/>
              <a:t>people</a:t>
            </a:r>
            <a:r>
              <a:rPr lang="en-US" baseline="0" dirty="0" smtClean="0"/>
              <a:t> turning health conscious</a:t>
            </a:r>
            <a:r>
              <a:rPr lang="en-US" dirty="0" smtClean="0"/>
              <a:t>. </a:t>
            </a:r>
            <a:r>
              <a:rPr lang="en-US" dirty="0"/>
              <a:t>This presents a massive opportunity for Social Buzz to ride on this </a:t>
            </a:r>
            <a:r>
              <a:rPr lang="en-US" dirty="0" smtClean="0"/>
              <a:t>content category, </a:t>
            </a:r>
            <a:r>
              <a:rPr lang="en-US" dirty="0"/>
              <a:t>as </a:t>
            </a:r>
            <a:r>
              <a:rPr lang="en-US" dirty="0" smtClean="0"/>
              <a:t>people</a:t>
            </a:r>
            <a:r>
              <a:rPr lang="en-US" baseline="0" dirty="0" smtClean="0"/>
              <a:t> will spend more on consuming healthy foods</a:t>
            </a:r>
            <a:r>
              <a:rPr lang="en-US" dirty="0" smtClean="0"/>
              <a:t>- </a:t>
            </a:r>
            <a:r>
              <a:rPr lang="en-US"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a:t>
            </a:r>
            <a:r>
              <a:rPr lang="en-US" dirty="0" smtClean="0"/>
              <a:t>Animals, Science</a:t>
            </a:r>
            <a:r>
              <a:rPr lang="en-US" baseline="0" dirty="0" smtClean="0"/>
              <a:t> AND Healthy eating.</a:t>
            </a:r>
            <a:endParaRPr lang="en-US" dirty="0"/>
          </a:p>
          <a:p>
            <a:pPr lvl="0"/>
            <a:endParaRPr lang="en-US" dirty="0"/>
          </a:p>
          <a:p>
            <a:pPr lvl="0"/>
            <a:r>
              <a:rPr lang="en-US" dirty="0"/>
              <a:t>As well as this, there was </a:t>
            </a:r>
            <a:r>
              <a:rPr lang="en-US" dirty="0" smtClean="0"/>
              <a:t>1897</a:t>
            </a:r>
            <a:r>
              <a:rPr lang="en-US" baseline="0" dirty="0" smtClean="0"/>
              <a:t> </a:t>
            </a:r>
            <a:r>
              <a:rPr lang="en-US" dirty="0" smtClean="0"/>
              <a:t>posts </a:t>
            </a:r>
            <a:r>
              <a:rPr lang="en-US" dirty="0"/>
              <a:t>from just </a:t>
            </a:r>
            <a:r>
              <a:rPr lang="en-US" dirty="0" smtClean="0"/>
              <a:t>the</a:t>
            </a:r>
            <a:r>
              <a:rPr lang="en-US" baseline="0" dirty="0" smtClean="0"/>
              <a:t> animals </a:t>
            </a:r>
            <a:r>
              <a:rPr lang="en-US" dirty="0" smtClean="0"/>
              <a:t>category </a:t>
            </a:r>
            <a:r>
              <a:rPr lang="en-US" dirty="0"/>
              <a:t>alone! People obviously really like </a:t>
            </a:r>
            <a:r>
              <a:rPr lang="en-US" dirty="0" smtClean="0"/>
              <a:t>watching</a:t>
            </a:r>
            <a:r>
              <a:rPr lang="en-US" baseline="0" dirty="0" smtClean="0"/>
              <a:t> animals </a:t>
            </a:r>
            <a:r>
              <a:rPr lang="en-US" dirty="0" smtClean="0"/>
              <a:t>!</a:t>
            </a:r>
            <a:endParaRPr lang="en-US" dirty="0"/>
          </a:p>
          <a:p>
            <a:pPr lvl="0"/>
            <a:endParaRPr lang="en-US" dirty="0"/>
          </a:p>
          <a:p>
            <a:pPr lvl="0"/>
            <a:r>
              <a:rPr lang="en-US" dirty="0"/>
              <a:t>And also the most common month for users to post within was </a:t>
            </a:r>
            <a:r>
              <a:rPr lang="en-US" dirty="0" smtClean="0"/>
              <a:t>May, </a:t>
            </a:r>
            <a:r>
              <a:rPr lang="en-US" dirty="0"/>
              <a:t>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t>
            </a:r>
            <a:r>
              <a:rPr lang="en-US" dirty="0" smtClean="0"/>
              <a:t>animals, science, healthy eating, technology </a:t>
            </a:r>
            <a:r>
              <a:rPr lang="en-US" dirty="0"/>
              <a:t>and </a:t>
            </a:r>
            <a:r>
              <a:rPr lang="en-US" dirty="0" smtClean="0"/>
              <a:t>food in </a:t>
            </a:r>
            <a:r>
              <a:rPr lang="en-US" dirty="0"/>
              <a:t>descending order.</a:t>
            </a:r>
          </a:p>
          <a:p>
            <a:pPr lvl="0"/>
            <a:endParaRPr lang="en-US" dirty="0"/>
          </a:p>
          <a:p>
            <a:pPr lvl="0"/>
            <a:r>
              <a:rPr lang="en-US" dirty="0" smtClean="0"/>
              <a:t>Animals </a:t>
            </a:r>
            <a:r>
              <a:rPr lang="en-US" dirty="0"/>
              <a:t>had an aggregate popularity score of almost </a:t>
            </a:r>
            <a:r>
              <a:rPr lang="en-US" dirty="0" smtClean="0"/>
              <a:t>75000</a:t>
            </a:r>
            <a:r>
              <a:rPr lang="en-US" dirty="0"/>
              <a:t>. It is very interesting to see both </a:t>
            </a:r>
            <a:r>
              <a:rPr lang="en-US" dirty="0" smtClean="0"/>
              <a:t>Healthy</a:t>
            </a:r>
            <a:r>
              <a:rPr lang="en-US" baseline="0" dirty="0" smtClean="0"/>
              <a:t> eating</a:t>
            </a:r>
            <a:r>
              <a:rPr lang="en-US" dirty="0" smtClean="0"/>
              <a:t> </a:t>
            </a:r>
            <a:r>
              <a:rPr lang="en-US" dirty="0"/>
              <a:t>and </a:t>
            </a:r>
            <a:r>
              <a:rPr lang="en-US" dirty="0" smtClean="0"/>
              <a:t>food </a:t>
            </a:r>
            <a:r>
              <a:rPr lang="en-US" dirty="0"/>
              <a:t>within the top 5, it really shows </a:t>
            </a:r>
            <a:r>
              <a:rPr lang="en-US" dirty="0" smtClean="0"/>
              <a:t>that </a:t>
            </a:r>
            <a:r>
              <a:rPr lang="en-US" dirty="0"/>
              <a:t>people </a:t>
            </a:r>
            <a:r>
              <a:rPr lang="en-US" dirty="0" smtClean="0"/>
              <a:t>are Trying</a:t>
            </a:r>
            <a:r>
              <a:rPr lang="en-US" baseline="0" dirty="0" smtClean="0"/>
              <a:t> to become more heath conscious and are trying to consume content regarding heathy eating and foods</a:t>
            </a:r>
            <a:r>
              <a:rPr lang="en-US" dirty="0" smtClean="0"/>
              <a:t>. </a:t>
            </a:r>
            <a:r>
              <a:rPr lang="en-US" dirty="0"/>
              <a:t>But also interesting to see </a:t>
            </a:r>
            <a:r>
              <a:rPr lang="en-US" dirty="0" smtClean="0"/>
              <a:t>science </a:t>
            </a:r>
            <a:r>
              <a:rPr lang="en-US" dirty="0"/>
              <a:t>too. Clearly users favor </a:t>
            </a:r>
            <a:r>
              <a:rPr lang="en-US" dirty="0" smtClean="0"/>
              <a:t>updating</a:t>
            </a:r>
            <a:r>
              <a:rPr lang="en-US" baseline="0" dirty="0" smtClean="0"/>
              <a:t> themselves with the current technology and development in science. As well they are trying to give more attention towards their health, as during todays times many people are working from home and working remotely. So they are trying to be fit by consuming content regarding healthy eating.</a:t>
            </a:r>
          </a:p>
          <a:p>
            <a:pPr lvl="0"/>
            <a:r>
              <a:rPr lang="en-US" baseline="0" dirty="0" smtClean="0"/>
              <a:t> Furthermore</a:t>
            </a:r>
            <a:r>
              <a:rPr lang="en-US" dirty="0" smtClean="0"/>
              <a:t> technology </a:t>
            </a:r>
            <a:r>
              <a:rPr lang="en-US" dirty="0"/>
              <a:t>is an interesting category because </a:t>
            </a:r>
            <a:r>
              <a:rPr lang="en-US" dirty="0" smtClean="0"/>
              <a:t>due</a:t>
            </a:r>
            <a:r>
              <a:rPr lang="en-US" baseline="0" dirty="0" smtClean="0"/>
              <a:t> to emergence of modern day techs such as big data, cybersecurity, cloud computing, etc</a:t>
            </a:r>
            <a:r>
              <a:rPr lang="en-US" dirty="0" smtClean="0"/>
              <a:t>. </a:t>
            </a:r>
            <a:r>
              <a:rPr lang="en-US" dirty="0"/>
              <a:t>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a:t>
            </a:r>
            <a:r>
              <a:rPr lang="en-US" dirty="0" smtClean="0"/>
              <a:t>much </a:t>
            </a:r>
            <a:r>
              <a:rPr lang="en-US" dirty="0"/>
              <a:t>difference between each of them, </a:t>
            </a:r>
            <a:r>
              <a:rPr lang="en-US" dirty="0" smtClean="0"/>
              <a:t>animals only </a:t>
            </a:r>
            <a:r>
              <a:rPr lang="en-US" dirty="0"/>
              <a:t>outperforms </a:t>
            </a:r>
            <a:r>
              <a:rPr lang="en-US" dirty="0" smtClean="0"/>
              <a:t>science</a:t>
            </a:r>
            <a:r>
              <a:rPr lang="en-US" baseline="0" dirty="0" smtClean="0"/>
              <a:t> </a:t>
            </a:r>
            <a:r>
              <a:rPr lang="en-US" dirty="0" smtClean="0"/>
              <a:t>by 1.08% </a:t>
            </a:r>
            <a:r>
              <a:rPr lang="en-US" dirty="0"/>
              <a:t>within the top 5.</a:t>
            </a:r>
          </a:p>
          <a:p>
            <a:pPr lvl="0"/>
            <a:endParaRPr lang="en-US" dirty="0"/>
          </a:p>
          <a:p>
            <a:pPr lvl="0"/>
            <a:r>
              <a:rPr lang="en-US" dirty="0"/>
              <a:t>However the difference between the 4th most popular, </a:t>
            </a:r>
            <a:r>
              <a:rPr lang="en-US" dirty="0" smtClean="0"/>
              <a:t>technology, </a:t>
            </a:r>
            <a:r>
              <a:rPr lang="en-US" dirty="0"/>
              <a:t>and the </a:t>
            </a:r>
            <a:r>
              <a:rPr lang="en-US" dirty="0" smtClean="0"/>
              <a:t>5th </a:t>
            </a:r>
            <a:r>
              <a:rPr lang="en-US" dirty="0"/>
              <a:t>most popular, </a:t>
            </a:r>
            <a:r>
              <a:rPr lang="en-US" dirty="0" smtClean="0"/>
              <a:t>food, </a:t>
            </a:r>
            <a:r>
              <a:rPr lang="en-US" dirty="0"/>
              <a:t>is </a:t>
            </a:r>
            <a:r>
              <a:rPr lang="en-US" dirty="0" smtClean="0"/>
              <a:t>at 0.56%</a:t>
            </a:r>
            <a:endParaRPr lang="en-US" dirty="0"/>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Also, </a:t>
            </a:r>
            <a:r>
              <a:rPr lang="en-US" dirty="0"/>
              <a:t>you can see from this chart the % split of </a:t>
            </a:r>
            <a:r>
              <a:rPr lang="en-US" dirty="0" smtClean="0"/>
              <a:t>type</a:t>
            </a:r>
            <a:r>
              <a:rPr lang="en-US" baseline="0" dirty="0" smtClean="0"/>
              <a:t> of content</a:t>
            </a:r>
            <a:r>
              <a:rPr lang="en-US" dirty="0" smtClean="0"/>
              <a:t> categories</a:t>
            </a:r>
            <a:r>
              <a:rPr lang="en-US" dirty="0"/>
              <a:t>. </a:t>
            </a:r>
          </a:p>
          <a:p>
            <a:pPr lvl="0"/>
            <a:endParaRPr lang="en-US" dirty="0"/>
          </a:p>
          <a:p>
            <a:pPr lvl="0"/>
            <a:r>
              <a:rPr lang="en-US" dirty="0"/>
              <a:t>However the difference between the </a:t>
            </a:r>
            <a:r>
              <a:rPr lang="en-US" dirty="0" smtClean="0"/>
              <a:t>1</a:t>
            </a:r>
            <a:r>
              <a:rPr lang="en-US" baseline="30000" dirty="0" smtClean="0"/>
              <a:t>st</a:t>
            </a:r>
            <a:r>
              <a:rPr lang="en-US" dirty="0" smtClean="0"/>
              <a:t> </a:t>
            </a:r>
            <a:r>
              <a:rPr lang="en-US" baseline="0" dirty="0" smtClean="0"/>
              <a:t> content type</a:t>
            </a:r>
            <a:r>
              <a:rPr lang="en-US" dirty="0" smtClean="0"/>
              <a:t>, photo, </a:t>
            </a:r>
            <a:r>
              <a:rPr lang="en-US" dirty="0"/>
              <a:t>and the </a:t>
            </a:r>
            <a:r>
              <a:rPr lang="en-US" dirty="0" smtClean="0"/>
              <a:t>2</a:t>
            </a:r>
            <a:r>
              <a:rPr lang="en-US" baseline="30000" dirty="0" smtClean="0"/>
              <a:t>nd</a:t>
            </a:r>
            <a:r>
              <a:rPr lang="en-US" dirty="0" smtClean="0"/>
              <a:t>  content type,</a:t>
            </a:r>
            <a:r>
              <a:rPr lang="en-US" baseline="0" dirty="0" smtClean="0"/>
              <a:t> video</a:t>
            </a:r>
            <a:r>
              <a:rPr lang="en-US" dirty="0" smtClean="0"/>
              <a:t>, </a:t>
            </a:r>
            <a:r>
              <a:rPr lang="en-US" dirty="0"/>
              <a:t>is much larger at </a:t>
            </a:r>
            <a:r>
              <a:rPr lang="en-US" dirty="0" smtClean="0"/>
              <a:t>1%</a:t>
            </a:r>
            <a:endParaRPr lang="en-US" dirty="0"/>
          </a:p>
          <a:p>
            <a:pPr lvl="0"/>
            <a:endParaRPr lang="en-US" dirty="0"/>
          </a:p>
          <a:p>
            <a:pPr lvl="0"/>
            <a:r>
              <a:rPr lang="en-US" dirty="0"/>
              <a:t>This tells </a:t>
            </a:r>
            <a:r>
              <a:rPr lang="en-US" dirty="0" smtClean="0"/>
              <a:t>us </a:t>
            </a:r>
            <a:r>
              <a:rPr lang="en-US" dirty="0"/>
              <a:t>that </a:t>
            </a:r>
            <a:r>
              <a:rPr lang="en-US" dirty="0" smtClean="0"/>
              <a:t>the</a:t>
            </a:r>
            <a:r>
              <a:rPr lang="en-US" baseline="0" dirty="0" smtClean="0"/>
              <a:t> user love more to consume content which is pictures rather than video. In fact, this shows people love to watch photos than watching videos, which saves time to absorb the content.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59349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jpe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18.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614196" y="406153"/>
            <a:ext cx="10042534" cy="9474693"/>
            <a:chOff x="0" y="0"/>
            <a:chExt cx="13390046" cy="12632924"/>
          </a:xfrm>
        </p:grpSpPr>
        <p:pic>
          <p:nvPicPr>
            <p:cNvPr id="3" name="Picture 4"/>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4" name="Picture 5"/>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5" name="Picture 6"/>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6" name="Picture 7"/>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7" name="Picture 8"/>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8" name="Picture 9"/>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9" name="Picture 10"/>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0" name="Picture 11"/>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1" name="Picture 12"/>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2" name="Picture 13"/>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3" name="Picture 14"/>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4" name="Picture 15"/>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5" name="Picture 16"/>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6" name="Picture 17"/>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7" name="Picture 18"/>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8" name="Picture 19"/>
            <p:cNvPicPr>
              <a:picLocks noChangeAspect="1"/>
            </p:cNvPicPr>
            <p:nvPr/>
          </p:nvPicPr>
          <p:blipFill>
            <a:blip r:embed="rId2">
              <a:alphaModFix amt="80000"/>
              <a:duotone>
                <a:prstClr val="black"/>
                <a:srgbClr val="A100FF">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9" name="Group 20"/>
          <p:cNvGrpSpPr/>
          <p:nvPr/>
        </p:nvGrpSpPr>
        <p:grpSpPr>
          <a:xfrm>
            <a:off x="7576069" y="984404"/>
            <a:ext cx="8750843" cy="8318192"/>
            <a:chOff x="0" y="0"/>
            <a:chExt cx="11667791" cy="11090922"/>
          </a:xfrm>
          <a:noFill/>
        </p:grpSpPr>
        <p:grpSp>
          <p:nvGrpSpPr>
            <p:cNvPr id="20" name="Group 21"/>
            <p:cNvGrpSpPr>
              <a:grpSpLocks noChangeAspect="1"/>
            </p:cNvGrpSpPr>
            <p:nvPr/>
          </p:nvGrpSpPr>
          <p:grpSpPr>
            <a:xfrm>
              <a:off x="1931835" y="1354967"/>
              <a:ext cx="9735956" cy="9735956"/>
              <a:chOff x="0" y="0"/>
              <a:chExt cx="6350000" cy="6350000"/>
            </a:xfrm>
            <a:grpFill/>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pic>
          <p:nvPicPr>
            <p:cNvPr id="21"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a:grpFill/>
          </p:spPr>
        </p:pic>
      </p:grpSp>
      <p:sp>
        <p:nvSpPr>
          <p:cNvPr id="23" name="TextBox 24"/>
          <p:cNvSpPr txBox="1"/>
          <p:nvPr/>
        </p:nvSpPr>
        <p:spPr>
          <a:xfrm>
            <a:off x="8782658" y="2850599"/>
            <a:ext cx="5482998" cy="4270400"/>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Data Analysis </a:t>
            </a:r>
          </a:p>
          <a:p>
            <a:pPr algn="ctr">
              <a:lnSpc>
                <a:spcPts val="11059"/>
              </a:lnSpc>
            </a:pPr>
            <a:r>
              <a:rPr lang="en-US" sz="10533" spc="-105" dirty="0" smtClean="0">
                <a:solidFill>
                  <a:srgbClr val="FFFFFF"/>
                </a:solidFill>
                <a:latin typeface="Graphik Regular" panose="020B0503030202060203" pitchFamily="34" charset="0"/>
              </a:rPr>
              <a:t>Project for </a:t>
            </a:r>
          </a:p>
          <a:p>
            <a:pPr algn="ctr">
              <a:lnSpc>
                <a:spcPts val="11059"/>
              </a:lnSpc>
            </a:pPr>
            <a:r>
              <a:rPr lang="en-US" sz="10533" spc="-105" dirty="0" smtClean="0">
                <a:solidFill>
                  <a:srgbClr val="FFFFFF"/>
                </a:solidFill>
                <a:latin typeface="Graphik Regular" panose="020B0503030202060203" pitchFamily="34" charset="0"/>
              </a:rPr>
              <a:t>Social Buzz</a:t>
            </a:r>
            <a:endParaRPr lang="en-US" sz="10533" spc="-105" dirty="0">
              <a:solidFill>
                <a:srgbClr val="FFFFFF"/>
              </a:solidFill>
              <a:latin typeface="Graphik Regular" panose="020B0503030202060203" pitchFamily="34" charset="0"/>
            </a:endParaRPr>
          </a:p>
        </p:txBody>
      </p:sp>
      <p:pic>
        <p:nvPicPr>
          <p:cNvPr id="24" name="Picture 23"/>
          <p:cNvPicPr>
            <a:picLocks noChangeAspect="1"/>
          </p:cNvPicPr>
          <p:nvPr/>
        </p:nvPicPr>
        <p:blipFill>
          <a:blip r:embed="rId7"/>
          <a:stretch>
            <a:fillRect/>
          </a:stretch>
        </p:blipFill>
        <p:spPr>
          <a:xfrm>
            <a:off x="424928" y="-23524"/>
            <a:ext cx="5159341" cy="2889231"/>
          </a:xfrm>
          <a:prstGeom prst="rect">
            <a:avLst/>
          </a:prstGeom>
        </p:spPr>
      </p:pic>
      <p:sp>
        <p:nvSpPr>
          <p:cNvPr id="25" name="TextBox 3"/>
          <p:cNvSpPr txBox="1"/>
          <p:nvPr/>
        </p:nvSpPr>
        <p:spPr>
          <a:xfrm>
            <a:off x="328258" y="7469411"/>
            <a:ext cx="12571877" cy="2462213"/>
          </a:xfrm>
          <a:prstGeom prst="rect">
            <a:avLst/>
          </a:prstGeom>
        </p:spPr>
        <p:txBody>
          <a:bodyPr wrap="square" lIns="0" tIns="0" rIns="0" bIns="0" rtlCol="0" anchor="t">
            <a:spAutoFit/>
          </a:bodyPr>
          <a:lstStyle/>
          <a:p>
            <a:pPr>
              <a:lnSpc>
                <a:spcPts val="9600"/>
              </a:lnSpc>
            </a:pPr>
            <a:r>
              <a:rPr lang="en-US" sz="4400" b="1" spc="-80" dirty="0" smtClean="0">
                <a:solidFill>
                  <a:srgbClr val="A100FF"/>
                </a:solidFill>
                <a:latin typeface="Graphik Regular" panose="020B0503030202060203" pitchFamily="34" charset="0"/>
              </a:rPr>
              <a:t>Presented By</a:t>
            </a:r>
            <a:r>
              <a:rPr lang="en-US" sz="4400" spc="-80" dirty="0" smtClean="0">
                <a:solidFill>
                  <a:srgbClr val="A100FF"/>
                </a:solidFill>
                <a:latin typeface="Graphik Regular" panose="020B0503030202060203" pitchFamily="34" charset="0"/>
              </a:rPr>
              <a:t>: Swayam</a:t>
            </a:r>
          </a:p>
          <a:p>
            <a:pPr>
              <a:lnSpc>
                <a:spcPts val="9600"/>
              </a:lnSpc>
            </a:pPr>
            <a:r>
              <a:rPr lang="en-US" sz="4400" b="1" spc="-80" dirty="0" smtClean="0">
                <a:solidFill>
                  <a:srgbClr val="A100FF"/>
                </a:solidFill>
                <a:latin typeface="Graphik Regular" panose="020B0503030202060203" pitchFamily="34" charset="0"/>
              </a:rPr>
              <a:t>Last Updated</a:t>
            </a:r>
            <a:r>
              <a:rPr lang="en-US" sz="4400" spc="-80" dirty="0" smtClean="0">
                <a:solidFill>
                  <a:srgbClr val="A100FF"/>
                </a:solidFill>
                <a:latin typeface="Graphik Regular" panose="020B0503030202060203" pitchFamily="34" charset="0"/>
              </a:rPr>
              <a:t>: November 23th, 2022</a:t>
            </a:r>
            <a:endParaRPr lang="en-US" sz="4400" spc="-80" dirty="0">
              <a:solidFill>
                <a:srgbClr val="A100FF"/>
              </a:solidFill>
              <a:latin typeface="Graphik Regular" panose="020B0503030202060203" pitchFamily="34" charset="0"/>
            </a:endParaRPr>
          </a:p>
        </p:txBody>
      </p:sp>
      <p:sp>
        <p:nvSpPr>
          <p:cNvPr id="26" name="AutoShape 2"/>
          <p:cNvSpPr/>
          <p:nvPr/>
        </p:nvSpPr>
        <p:spPr>
          <a:xfrm>
            <a:off x="16394731" y="0"/>
            <a:ext cx="1893269" cy="10287000"/>
          </a:xfrm>
          <a:prstGeom prst="rect">
            <a:avLst/>
          </a:prstGeom>
          <a:solidFill>
            <a:srgbClr val="A100FF"/>
          </a:solidFill>
        </p:spPr>
        <p:txBody>
          <a:bodyPr/>
          <a:lstStyle/>
          <a:p>
            <a:endParaRPr lang="en-IN" dirty="0"/>
          </a:p>
        </p:txBody>
      </p:sp>
      <p:pic>
        <p:nvPicPr>
          <p:cNvPr id="2050" name="Picture 2" descr="Social Buzz - Times of India empanelled Digital Marketing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755" y="3759953"/>
            <a:ext cx="3361045" cy="336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59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655" y="2459049"/>
            <a:ext cx="8908965" cy="6520996"/>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29" name="TextBox 3"/>
          <p:cNvSpPr txBox="1"/>
          <p:nvPr/>
        </p:nvSpPr>
        <p:spPr>
          <a:xfrm>
            <a:off x="2869536" y="898879"/>
            <a:ext cx="13332530" cy="1231106"/>
          </a:xfrm>
          <a:prstGeom prst="rect">
            <a:avLst/>
          </a:prstGeom>
        </p:spPr>
        <p:txBody>
          <a:bodyPr wrap="square" lIns="0" tIns="0" rIns="0" bIns="0" rtlCol="0" anchor="t">
            <a:spAutoFit/>
          </a:bodyPr>
          <a:lstStyle/>
          <a:p>
            <a:pPr>
              <a:lnSpc>
                <a:spcPts val="9600"/>
              </a:lnSpc>
            </a:pPr>
            <a:r>
              <a:rPr lang="en-US" sz="8000" spc="-80" dirty="0" smtClean="0">
                <a:solidFill>
                  <a:srgbClr val="000000"/>
                </a:solidFill>
                <a:latin typeface="Graphik Regular" panose="020B0503030202060203" pitchFamily="34" charset="0"/>
              </a:rPr>
              <a:t>Content wise ‘Popularity’ Score by % </a:t>
            </a:r>
            <a:endParaRPr lang="en-US" sz="8000" spc="-80" dirty="0">
              <a:solidFill>
                <a:srgbClr val="000000"/>
              </a:solidFill>
              <a:latin typeface="Graphik Regular" panose="020B0503030202060203" pitchFamily="34" charset="0"/>
            </a:endParaRPr>
          </a:p>
        </p:txBody>
      </p:sp>
      <p:sp>
        <p:nvSpPr>
          <p:cNvPr id="30" name="TextBox 12">
            <a:extLst>
              <a:ext uri="{FF2B5EF4-FFF2-40B4-BE49-F238E27FC236}">
                <a16:creationId xmlns:a16="http://schemas.microsoft.com/office/drawing/2014/main" id="{19A1BE45-8301-44C6-A0D0-F8FDA800622F}"/>
              </a:ext>
            </a:extLst>
          </p:cNvPr>
          <p:cNvSpPr txBox="1"/>
          <p:nvPr/>
        </p:nvSpPr>
        <p:spPr>
          <a:xfrm>
            <a:off x="11733620" y="2459049"/>
            <a:ext cx="6357734" cy="5678478"/>
          </a:xfrm>
          <a:prstGeom prst="rect">
            <a:avLst/>
          </a:prstGeom>
        </p:spPr>
        <p:txBody>
          <a:bodyPr wrap="square" lIns="0" tIns="0" rIns="0" bIns="0" rtlCol="0" anchor="t">
            <a:spAutoFit/>
          </a:bodyPr>
          <a:lstStyle/>
          <a:p>
            <a:pPr>
              <a:lnSpc>
                <a:spcPts val="2660"/>
              </a:lnSpc>
            </a:pPr>
            <a:endParaRPr lang="en-US" sz="4400" b="1" u="sng" spc="-19" dirty="0" smtClean="0">
              <a:solidFill>
                <a:srgbClr val="00B050"/>
              </a:solidFill>
              <a:latin typeface="Graphik Regular" panose="020B0503030202060203" pitchFamily="34" charset="0"/>
            </a:endParaRPr>
          </a:p>
          <a:p>
            <a:r>
              <a:rPr lang="en-US" sz="4400" b="1" spc="-19" dirty="0" smtClean="0">
                <a:latin typeface="Graphik Regular" panose="020B0503030202060203" pitchFamily="34" charset="0"/>
              </a:rPr>
              <a:t>Our data shows most popular </a:t>
            </a:r>
          </a:p>
          <a:p>
            <a:r>
              <a:rPr lang="en-US" sz="4400" b="1" spc="-19" dirty="0" smtClean="0">
                <a:latin typeface="Graphik Regular" panose="020B0503030202060203" pitchFamily="34" charset="0"/>
              </a:rPr>
              <a:t>content type.</a:t>
            </a:r>
          </a:p>
          <a:p>
            <a:endParaRPr lang="en-US" sz="4400" b="1" spc="-19" dirty="0" smtClean="0">
              <a:latin typeface="Graphik Regular" panose="020B0503030202060203" pitchFamily="34" charset="0"/>
            </a:endParaRPr>
          </a:p>
          <a:p>
            <a:pPr marL="342900" indent="-342900">
              <a:buFont typeface="Arial" panose="020B0604020202020204" pitchFamily="34" charset="0"/>
              <a:buChar char="•"/>
            </a:pPr>
            <a:r>
              <a:rPr lang="en-US" sz="3200" b="1" spc="-19" dirty="0" smtClean="0">
                <a:solidFill>
                  <a:srgbClr val="00B050"/>
                </a:solidFill>
                <a:latin typeface="Graphik Regular" panose="020B0503030202060203" pitchFamily="34" charset="0"/>
              </a:rPr>
              <a:t>Photo</a:t>
            </a:r>
            <a:r>
              <a:rPr lang="en-US" sz="3200" spc="-19" dirty="0" smtClean="0">
                <a:solidFill>
                  <a:srgbClr val="000000"/>
                </a:solidFill>
                <a:latin typeface="Graphik Regular" panose="020B0503030202060203" pitchFamily="34" charset="0"/>
              </a:rPr>
              <a:t> and </a:t>
            </a:r>
            <a:r>
              <a:rPr lang="en-US" sz="3200" b="1" spc="-19" dirty="0" smtClean="0">
                <a:solidFill>
                  <a:srgbClr val="00B050"/>
                </a:solidFill>
                <a:latin typeface="Graphik Regular" panose="020B0503030202060203" pitchFamily="34" charset="0"/>
              </a:rPr>
              <a:t>Video</a:t>
            </a:r>
            <a:r>
              <a:rPr lang="en-US" sz="3200" spc="-19" dirty="0" smtClean="0">
                <a:solidFill>
                  <a:srgbClr val="000000"/>
                </a:solidFill>
                <a:latin typeface="Graphik Regular" panose="020B0503030202060203" pitchFamily="34" charset="0"/>
              </a:rPr>
              <a:t> represent the most viewed type of content over others. </a:t>
            </a:r>
          </a:p>
          <a:p>
            <a:pPr marL="342900" indent="-342900">
              <a:buFont typeface="Arial" panose="020B0604020202020204" pitchFamily="34" charset="0"/>
              <a:buChar char="•"/>
            </a:pPr>
            <a:r>
              <a:rPr lang="en-US" sz="3200" spc="-19" dirty="0" smtClean="0">
                <a:solidFill>
                  <a:srgbClr val="000000"/>
                </a:solidFill>
                <a:latin typeface="Graphik Regular" panose="020B0503030202060203" pitchFamily="34" charset="0"/>
              </a:rPr>
              <a:t>This shows people are realistic and love to experience the reality.</a:t>
            </a:r>
          </a:p>
          <a:p>
            <a:pPr marL="342900" indent="-342900">
              <a:buFont typeface="Arial" panose="020B0604020202020204" pitchFamily="34" charset="0"/>
              <a:buChar char="•"/>
            </a:pPr>
            <a:endParaRPr lang="en-US" sz="3200" spc="-19" dirty="0" smtClean="0">
              <a:solidFill>
                <a:srgbClr val="000000"/>
              </a:solidFill>
              <a:latin typeface="Graphik Regular" panose="020B0503030202060203" pitchFamily="34" charset="0"/>
            </a:endParaRPr>
          </a:p>
          <a:p>
            <a:pPr marL="342900" indent="-342900">
              <a:buFont typeface="Arial" panose="020B0604020202020204" pitchFamily="34" charset="0"/>
              <a:buChar char="•"/>
            </a:pPr>
            <a:endParaRPr lang="en-US" sz="3200" spc="-19" dirty="0" smtClean="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endParaRPr lang="en-US" sz="1900" spc="-19" dirty="0" smtClean="0">
              <a:solidFill>
                <a:srgbClr val="000000"/>
              </a:solidFill>
              <a:latin typeface="Graphik Regular" panose="020B0503030202060203" pitchFamily="34" charset="0"/>
            </a:endParaRPr>
          </a:p>
        </p:txBody>
      </p:sp>
    </p:spTree>
    <p:extLst>
      <p:ext uri="{BB962C8B-B14F-4D97-AF65-F5344CB8AC3E}">
        <p14:creationId xmlns:p14="http://schemas.microsoft.com/office/powerpoint/2010/main" val="3523742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9370" y="2244205"/>
            <a:ext cx="4743424" cy="7166885"/>
          </a:xfrm>
          <a:prstGeom prst="rect">
            <a:avLst/>
          </a:prstGeom>
        </p:spPr>
      </p:pic>
      <p:sp>
        <p:nvSpPr>
          <p:cNvPr id="29" name="TextBox 3"/>
          <p:cNvSpPr txBox="1"/>
          <p:nvPr/>
        </p:nvSpPr>
        <p:spPr>
          <a:xfrm>
            <a:off x="2869536" y="908210"/>
            <a:ext cx="1333253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Monthly </a:t>
            </a:r>
            <a:r>
              <a:rPr lang="en-US" sz="8000" spc="-80" dirty="0" smtClean="0">
                <a:solidFill>
                  <a:srgbClr val="000000"/>
                </a:solidFill>
                <a:latin typeface="Graphik Regular" panose="020B0503030202060203" pitchFamily="34" charset="0"/>
              </a:rPr>
              <a:t>Content Post</a:t>
            </a:r>
            <a:endParaRPr lang="en-US" sz="8000" spc="-80" dirty="0">
              <a:solidFill>
                <a:srgbClr val="000000"/>
              </a:solidFill>
              <a:latin typeface="Graphik Regular" panose="020B0503030202060203" pitchFamily="34" charset="0"/>
            </a:endParaRPr>
          </a:p>
        </p:txBody>
      </p:sp>
      <p:sp>
        <p:nvSpPr>
          <p:cNvPr id="30" name="TextBox 12">
            <a:extLst>
              <a:ext uri="{FF2B5EF4-FFF2-40B4-BE49-F238E27FC236}">
                <a16:creationId xmlns:a16="http://schemas.microsoft.com/office/drawing/2014/main" id="{19A1BE45-8301-44C6-A0D0-F8FDA800622F}"/>
              </a:ext>
            </a:extLst>
          </p:cNvPr>
          <p:cNvSpPr txBox="1"/>
          <p:nvPr/>
        </p:nvSpPr>
        <p:spPr>
          <a:xfrm>
            <a:off x="10266553" y="2420039"/>
            <a:ext cx="6357734" cy="6478697"/>
          </a:xfrm>
          <a:prstGeom prst="rect">
            <a:avLst/>
          </a:prstGeom>
        </p:spPr>
        <p:txBody>
          <a:bodyPr wrap="square" lIns="0" tIns="0" rIns="0" bIns="0" rtlCol="0" anchor="t">
            <a:spAutoFit/>
          </a:bodyPr>
          <a:lstStyle/>
          <a:p>
            <a:pPr>
              <a:lnSpc>
                <a:spcPts val="2660"/>
              </a:lnSpc>
            </a:pPr>
            <a:endParaRPr lang="en-US" sz="4400" b="1" u="sng" spc="-19" dirty="0" smtClean="0">
              <a:solidFill>
                <a:srgbClr val="00B050"/>
              </a:solidFill>
              <a:latin typeface="Graphik Regular" panose="020B0503030202060203" pitchFamily="34" charset="0"/>
            </a:endParaRPr>
          </a:p>
          <a:p>
            <a:r>
              <a:rPr lang="en-US" sz="4400" b="1" spc="-19" dirty="0" smtClean="0">
                <a:latin typeface="Graphik Regular" panose="020B0503030202060203" pitchFamily="34" charset="0"/>
              </a:rPr>
              <a:t>Our data </a:t>
            </a:r>
            <a:r>
              <a:rPr lang="en-US" sz="4400" b="1" spc="-19" dirty="0" smtClean="0">
                <a:latin typeface="Graphik Regular" panose="020B0503030202060203" pitchFamily="34" charset="0"/>
              </a:rPr>
              <a:t>shows the categories of content posted by month.</a:t>
            </a:r>
            <a:endParaRPr lang="en-US" sz="4400" b="1" spc="-19" dirty="0" smtClean="0">
              <a:latin typeface="Graphik Regular" panose="020B0503030202060203" pitchFamily="34" charset="0"/>
            </a:endParaRPr>
          </a:p>
          <a:p>
            <a:pPr marL="342900" indent="-342900">
              <a:buFont typeface="Arial" panose="020B0604020202020204" pitchFamily="34" charset="0"/>
              <a:buChar char="•"/>
            </a:pPr>
            <a:r>
              <a:rPr lang="en-US" sz="3200" b="1" spc="-19" dirty="0" smtClean="0">
                <a:solidFill>
                  <a:srgbClr val="00B050"/>
                </a:solidFill>
                <a:latin typeface="Graphik Regular" panose="020B0503030202060203" pitchFamily="34" charset="0"/>
              </a:rPr>
              <a:t>May</a:t>
            </a:r>
            <a:r>
              <a:rPr lang="en-US" sz="3200" spc="-19" dirty="0" smtClean="0">
                <a:solidFill>
                  <a:srgbClr val="000000"/>
                </a:solidFill>
                <a:latin typeface="Graphik Regular" panose="020B0503030202060203" pitchFamily="34" charset="0"/>
              </a:rPr>
              <a:t> </a:t>
            </a:r>
            <a:r>
              <a:rPr lang="en-US" sz="3200" spc="-19" dirty="0" smtClean="0">
                <a:solidFill>
                  <a:srgbClr val="000000"/>
                </a:solidFill>
                <a:latin typeface="Graphik Regular" panose="020B0503030202060203" pitchFamily="34" charset="0"/>
              </a:rPr>
              <a:t>and </a:t>
            </a:r>
            <a:r>
              <a:rPr lang="en-US" sz="3200" b="1" spc="-19" dirty="0" smtClean="0">
                <a:solidFill>
                  <a:srgbClr val="00B050"/>
                </a:solidFill>
                <a:latin typeface="Graphik Regular" panose="020B0503030202060203" pitchFamily="34" charset="0"/>
              </a:rPr>
              <a:t>January</a:t>
            </a:r>
            <a:r>
              <a:rPr lang="en-US" sz="3200" spc="-19" dirty="0" smtClean="0">
                <a:solidFill>
                  <a:srgbClr val="000000"/>
                </a:solidFill>
                <a:latin typeface="Graphik Regular" panose="020B0503030202060203" pitchFamily="34" charset="0"/>
              </a:rPr>
              <a:t> are the month wherein people posted the most.</a:t>
            </a:r>
          </a:p>
          <a:p>
            <a:pPr marL="342900" indent="-342900">
              <a:buFont typeface="Arial" panose="020B0604020202020204" pitchFamily="34" charset="0"/>
              <a:buChar char="•"/>
            </a:pPr>
            <a:r>
              <a:rPr lang="en-US" sz="3200" spc="-19" dirty="0" smtClean="0">
                <a:solidFill>
                  <a:srgbClr val="000000"/>
                </a:solidFill>
                <a:latin typeface="Graphik Regular" panose="020B0503030202060203" pitchFamily="34" charset="0"/>
              </a:rPr>
              <a:t>Especially, in month of </a:t>
            </a:r>
            <a:r>
              <a:rPr lang="en-US" sz="3200" b="1" spc="-19" dirty="0" smtClean="0">
                <a:solidFill>
                  <a:srgbClr val="00B050"/>
                </a:solidFill>
                <a:latin typeface="Graphik Regular" panose="020B0503030202060203" pitchFamily="34" charset="0"/>
              </a:rPr>
              <a:t>May</a:t>
            </a:r>
            <a:r>
              <a:rPr lang="en-US" sz="3200" spc="-19" dirty="0" smtClean="0">
                <a:solidFill>
                  <a:srgbClr val="000000"/>
                </a:solidFill>
                <a:latin typeface="Graphik Regular" panose="020B0503030202060203" pitchFamily="34" charset="0"/>
              </a:rPr>
              <a:t> there were </a:t>
            </a:r>
            <a:r>
              <a:rPr lang="en-US" sz="3200" b="1" spc="-19" dirty="0" smtClean="0">
                <a:solidFill>
                  <a:srgbClr val="00B050"/>
                </a:solidFill>
                <a:latin typeface="Graphik Regular" panose="020B0503030202060203" pitchFamily="34" charset="0"/>
              </a:rPr>
              <a:t>2138</a:t>
            </a:r>
            <a:r>
              <a:rPr lang="en-US" sz="3200" spc="-19" dirty="0" smtClean="0">
                <a:solidFill>
                  <a:srgbClr val="000000"/>
                </a:solidFill>
                <a:latin typeface="Graphik Regular" panose="020B0503030202060203" pitchFamily="34" charset="0"/>
              </a:rPr>
              <a:t> posts posted on Social Buzz.</a:t>
            </a:r>
            <a:endParaRPr lang="en-US" sz="3200" spc="-19" dirty="0" smtClean="0">
              <a:solidFill>
                <a:srgbClr val="000000"/>
              </a:solidFill>
              <a:latin typeface="Graphik Regular" panose="020B0503030202060203" pitchFamily="34" charset="0"/>
            </a:endParaRPr>
          </a:p>
          <a:p>
            <a:pPr marL="342900" indent="-342900">
              <a:buFont typeface="Arial" panose="020B0604020202020204" pitchFamily="34" charset="0"/>
              <a:buChar char="•"/>
            </a:pPr>
            <a:r>
              <a:rPr lang="en-US" sz="3200" spc="-19" dirty="0" smtClean="0">
                <a:solidFill>
                  <a:srgbClr val="000000"/>
                </a:solidFill>
                <a:latin typeface="Graphik Regular" panose="020B0503030202060203" pitchFamily="34" charset="0"/>
              </a:rPr>
              <a:t>This </a:t>
            </a:r>
            <a:r>
              <a:rPr lang="en-US" sz="3200" spc="-19" dirty="0" smtClean="0">
                <a:solidFill>
                  <a:srgbClr val="000000"/>
                </a:solidFill>
                <a:latin typeface="Graphik Regular" panose="020B0503030202060203" pitchFamily="34" charset="0"/>
              </a:rPr>
              <a:t>shows as summers are free time, people engage oftenly.</a:t>
            </a:r>
          </a:p>
          <a:p>
            <a:pPr marL="342900" indent="-342900">
              <a:buFont typeface="Arial" panose="020B0604020202020204" pitchFamily="34" charset="0"/>
              <a:buChar char="•"/>
            </a:pPr>
            <a:r>
              <a:rPr lang="en-US" sz="3200" spc="-19" dirty="0" smtClean="0">
                <a:solidFill>
                  <a:srgbClr val="000000"/>
                </a:solidFill>
                <a:latin typeface="Graphik Regular" panose="020B0503030202060203" pitchFamily="34" charset="0"/>
              </a:rPr>
              <a:t>As we can generate more marketing campaigns in this period to increase our revenue and profit.</a:t>
            </a:r>
            <a:endParaRPr lang="en-US" sz="3200" spc="-19" dirty="0" smtClean="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endParaRPr lang="en-US" sz="1900" spc="-19" dirty="0" smtClean="0">
              <a:solidFill>
                <a:srgbClr val="000000"/>
              </a:solidFill>
              <a:latin typeface="Graphik Regular" panose="020B0503030202060203" pitchFamily="34" charset="0"/>
            </a:endParaRPr>
          </a:p>
        </p:txBody>
      </p:sp>
    </p:spTree>
    <p:extLst>
      <p:ext uri="{BB962C8B-B14F-4D97-AF65-F5344CB8AC3E}">
        <p14:creationId xmlns:p14="http://schemas.microsoft.com/office/powerpoint/2010/main" val="4175520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984" y="2077723"/>
            <a:ext cx="15698016" cy="8015397"/>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29" name="TextBox 3"/>
          <p:cNvSpPr txBox="1"/>
          <p:nvPr/>
        </p:nvSpPr>
        <p:spPr>
          <a:xfrm>
            <a:off x="2894562" y="735405"/>
            <a:ext cx="13620683" cy="1231106"/>
          </a:xfrm>
          <a:prstGeom prst="rect">
            <a:avLst/>
          </a:prstGeom>
        </p:spPr>
        <p:txBody>
          <a:bodyPr wrap="square" lIns="0" tIns="0" rIns="0" bIns="0" rtlCol="0" anchor="t">
            <a:spAutoFit/>
          </a:bodyPr>
          <a:lstStyle/>
          <a:p>
            <a:pPr>
              <a:lnSpc>
                <a:spcPts val="9600"/>
              </a:lnSpc>
            </a:pPr>
            <a:r>
              <a:rPr lang="en-US" sz="6600" spc="-80" dirty="0" smtClean="0">
                <a:solidFill>
                  <a:srgbClr val="000000"/>
                </a:solidFill>
                <a:latin typeface="Graphik Regular" panose="020B0503030202060203" pitchFamily="34" charset="0"/>
              </a:rPr>
              <a:t>Category by ‘Popularity’ score &amp; by Content type</a:t>
            </a:r>
            <a:endParaRPr lang="en-US" sz="6600" spc="-80" dirty="0">
              <a:solidFill>
                <a:srgbClr val="000000"/>
              </a:solidFill>
              <a:latin typeface="Graphik Regular" panose="020B0503030202060203" pitchFamily="34" charset="0"/>
            </a:endParaRPr>
          </a:p>
        </p:txBody>
      </p:sp>
      <p:sp>
        <p:nvSpPr>
          <p:cNvPr id="28" name="AutoShape 2" descr="data:image/png;base64,iVBORw0KGgoAAAANSUhEUgAAAqQAAAGiCAYAAAAx99QpAAAAAXNSR0IArs4c6QAAIABJREFUeF7snQd0VVX2xnd6Twi9BkKv0qX3JqhYsGDvddSxjnX+tnHGPo69Oyp2VEQFRQEBGyKIFAVRBAHpJb0n//Ud58abl/eS9/Lufbd9Z60sZ5J7z9n7t094X/Y5Z5+oqqqqKmEjARIgARIgARIgARIgAYsIRFGQWkSew5IACZAACZAACZAACSgCFKScCCRAAiRAAiRAAiRAApYSoCC1FD8HJwESIAESIAESIAESoCDlHCABEiABEiABEiABErCUAAWppfg5OAmQAAmQAAmQAAmQAAUp5wAJkAAJkAAJkAAJkIClBChILcXPwUmABEiABEiABEiABChIOQdIgARIgARIgARIgAQsJUBBail+Dk4CJEACJEACJEACJEBByjlAAiRAAiRAAiRAAiRgKQEKUkvxc3ASIAESIAESIAESIAEKUs4BEiABEiABEiABEiABSwlQkFqKn4OTAAmQAAmQAAmQAAlQkHIOkAAJkAAJkAAJkAAJWEqAgtRS/BycBEiABEiABEiABEiAgpRzgARIgARIgARIgARIwFICFKSW4ufgJEACJEACJEACJEACFKScAyRAAiRAAiRAAiRAApYSoCC1FD8HJwESIAESIAESIAESoCDlHCABEiABEiABEiABErCUAAWppfg5OAmQAAmQAAmQAAmQAAUp5wAJkAAJkAAJkAAJkIClBChILcXPwUmABEiABEiABEiABChIOQdIgARIgARIgARIgAQsJUBBail+Dk4CJEACJEACJEACJEBByjkQEQK7d++WhQsXyqZNm6SgoECioqKkUaNGMmLECPUVExMTETs4CAmQAAmQAAmQgP0IUJDaLyaus2j16tXy1ltvSVlZWS3fkpKS5IILLpC2bdu6zm8rHILwnzVrluC/GRkZctZZZ5GtFYHgmCRAAiRAAiERsESQHjx4UFauXClr1qyR/fv3VwuVuLg4adKkiXTt2lUGDx4szZs3V5k0NucSyMvLk6eeekr27NmjnIiNjZVOnTpJcnKybNu2TYqLi+XCCy+Uli1bhuRkVVWV7Nq1S5YtWyY///yz5ObmSmVlpeoffQ0dOlT69u0rCQkJIfXr9Ic///xzmTt3brUbkydPlokTJzrdLdpPAiRAAiTgcgIRFaSFhYXqwxIZM4iH+lqzZs3k2GOPlS5dutT3qGd+vnXrVnnhhRcELNu0aSPnn3++pKSk2Nb/tWvXqowdBCRE6DnnnCPt27evtre0tFTwh0gof3jAd2Rcf/jhB9VvoIbxpk+fLv379w+pfzvB/O6775Sv5eXl0rNnTznttNMUr0CNgtSY6FVUVMibb76p/q3C3MS/Q/gjh40ESIAESMAcAhETpNu3b5eXXnpJDh06VMMTfLhqggpLuthfqG9Ydrz44otV5pRNBALv5ZdfViiwB/Mvf/mLWpq1a1uwYIF8+umnyjwIqjPOOCOs/aJFRUXy4osvyubNm6tdhmDAHEJ2tKSkRPCM1uLj4+W8886T7OxsuyKq0y6wA0O0Dh06yLnnniuJiYkB3+GSvTFhRub++eefly1btqgOmWk2hit7IQESIIFABCIiSPVZPRgCAYFl+WnTpqnlVX12DKL0xx9/VCIGS7L48EUWMCsri1EU5wnSV155Rb7//nsVOyyhI8MXTtMLNMybQYMGqXmkzxJjS8gnn3wiq1atUpl4iOA+ffqEM6xl74YqSC0z1GUDU5C6LKB0hwRIwPYETBekyFYh0wBRioYsFpZRhwwZUucyKpZicSL7q6++kuOPP17S0tJsDzMSBjotQ6oXpOFmmbBU/8wzz8iOHTsU6n79+snJJ58cMOOKOYfl7mOOOcax2z4oSCPxW1V7DApSa7hzVBIgAe8SMF2QLl26VD744ANFGBmtSZMmyYQJExy7p8/qqeJlQYqMOQ5Iads6nJz5DHYeUZAGS8rY5yhIjeXJ3kiABEigPgKmClKcfIaA2Lt3r7LDjEM42DOIJeGvv/5andjX9g9qJ/aRRUM2tq6DP9gmgEweDslER0fXe4ABB3Gwj3Pjxo0q4wth1KNHj1qscSji22+/VWNj2wH8x1hYSsbp8H379qklZZQ+wslziPVWrVrV6geZYhxkwsGW+poRe25xoAMskJ3euXNntQCEr+i/V69eqnZoZmZmLXOQ2X7ttdfUYZD6Wqi2/vbbb/Lss8+qk/loRgpS9Pnll18KDhFhHoE1/oBKT0+Xbt26ybhx4+rcx4xqAo8//rh6t3PnznL22WcL9q/m5OTI4sWL1d5fPKPVX8X2hfHjx/vdDwruc+bMqfPAVn1s8XPE56KLLpLGjRvXeDyQrdjqgFqx69atU4fm8LvQtGlTGTVqlAwYMKDGYSrMEcQYvmnzGKsY8AuZ8Lr2ufrajn2vS5YsUSsi+DcDcwhzDfvGUW0Dv791VUtAxhzzAn+oYAvHSSedpIbQat/i9xT/Lmj+oD8cUPI9HIbfTfxeb9iwIRi8MnbsWLVdhI0ESIAESCB8AqYKUv0Ja5h64oknqg8YIxo+tNavXy+zZ89WH551NXzw4EMSH6z4UPJtoWZDfJ8PJIy05WptH6wm1g4cOODXXHwIH3HEEcpO/b5afVa0Pnbh1vXEMjcEZSAbtfHBcdiwYeoDWf/BDrGOLRr6Q0eBbA51fzCEz5NPPqlEC9rIkSPl6KOPDivbjph88803qvqDvzqpen8hSlFCyV8RfwjPxx57TB3aw+EjVBNAvziQFKhfHEo788wza9UJ1WdF64t3XT8PxLchtkJkY55jfkHoYW4jY+2vpaamKkFe375v/DH59ttvqz8o66qWgP5mzpyp9p37a/o/VCCIIUjnzZun/qAKVM0DfxyiRitioDXf3+v62EOkwy42EiABEiCB8AmYKkjxYbN8+XJlJTJNOC2PjEu4DR9eyMzgw17/gaOd2MfPkS3RZxTr2i4QCUGKrAxYaNk9zVbfU+EQpaecckqNQzgQOfAXYg//+5dfflEIkYFD9g7/1Ro4QziFkqHS3vVXwB72IMMLfmDqK64GDhwoJ5xwQg2RhhqzqA2KBmGKzBta69ata2SAQ7UVYyNTrPUN2zB2Q8s6YZ4gI4gDUJogguBCWSr4DH8h0PWn9pGBmzFjRi1Rqhd5KPKPGrrItmr9alUAfOclSpvhYgC9MELGD9lazG1kqH///XfFD8IMwrCuW63QPzKNyGAGI0h9bdUqFmA89KUXivC9d+/eqhyS9kcgeCF76Ts34D+ys4H2fvtWS9AyxxCxiCtELwSv9jvs7/dCm7d6QQrRimeR4UfT/MEfUPn5+TX+vcCqBESp9rsCX7GigTkLfphneMff3MX3MPcRDzYSIAESIIHwCZgmSH1FXseOHVXJGr14aqj5WFJDCSntwwof6scdd5xgDC0Dig/zn376Sd55553qUlP4oEJGqnv37jWGNluQ6gfDhx8OdSG7AlthJzKgEO+aWMWHHDJs/upNmrWHFMIHB4a0D2CIH2QfDzvssGoBhA9siKM33nijOjuGD3w8h2ylv2bkoSb0D/+RwdViD4bIuh955JEhi3D9PMLcgJDHMqyeO+KDfdD44wdjBppDekGq54AqEvgDQ9uKgT9APvzwQ/XHiSb2jjrqKBk9erRffqHuIdWLs2AEqX5Q/P5gFUMrsQZhjCVsLVuOWOMLTHznMf5YgLDH0nt9fuHn7777rtpmgwYxjj8sUG9YvzIA0Yu5hqobaIFEru9WDs0n/LGGA5Ha1hJsVcCKitYfhD2yvihH5ttC/Tehof+W8T0SIAESIIE/CJgmSH0/oI0o+QODfT8o8IEPoavPMOmDiywL9pdpy7z+xF6oHz6hLtlr9mAvH5Yy/d1KpBcedS27myFIkQ3CaXTsbUWDGEXtTixr+msQrc8991z1aXf8QYBsGDKevs1oQQpb33//fbUcq8/eQUQigwdB6W9va12Co77DdhgHS8AQW2jIEqJ8lT5T6U+QQsxD4Pnufwzlj7VICdJAtiJL+N///ldl57UWaEneN4MNgYn57vuHlV5A+rssQR8rZF7x+wtxjDhhOR6ZSX3zFaR4bsyYMTJlypRa2WRk659++mm11xct0LJ7qP8m8AOFBEiABEggPAKmCVIsLWNPHT6o0bD3Dvs4w23IaqEwOoRJXRkO/Tj6k/7+skahfvg0RJDW98Hruz8y0L5UMwSp7+n1ujJ2GlcsiSJ7hjhAAJx++ul+a30aLUgxPjJ0OBTmb38mMqbIjGFva4sWLQJON2x7wF5XiKi6BLXWATLDEDLI2uEwFi4k0P8R5CtIkW3EcjD+uPDXVqxYof4IQKvrgoNICNK6bMVchyCE6EOrbx7rb4pCRhPbdCBg9Q1VN/A7iXb44YerLRB13dSl//1FPVnMNf3zvoLU3zaSQOMHumwg1H8Twv13je+TAAmQgNcJmCZIfT8kwq1BqQVK/2GGDB723+FDsq7mK7h8D1eF+uHTEEFanyD37RPL+v6Wwc0QpHpxFOxeX2RJccBIu6MeS84Qsr7NDEGqjYEsF+YDlmB9D6/Ut5Svv0EqmOy9XnDijxpkkPVXoNb3c18u+t8P7C9Fhrm+zHkwNzWFumTvz5e6YlgfK73Q9ye0fQVuMJUS9HMee0xRsUK/R1rvs78/Fnz90fcXSDSH+m+C1z9I6D8JkAAJhEvANEGKq0KxJ1E7EGKEIEU2Dlk57cBCsKdcfQuq+4qnUD98GiJI6/M/WBvMEKR6kR/sXl/fWAS6FtRMQaoXphCYYONbGguCA1s69KWPsAQ/a9Ys9Tya72Erf79UvodcfIWUryCt73axYIQj7DA7QxpMpQP9/KhPkOr98idI9SsnWOHAsn5dJdnAQH9Qy1+f9Y1ZlyANlJ0O9vcx3H+A+T4JkAAJkMAfBEwTpGbsIW3oh4RvKSLfD9VQ+3WbIG3o9Z6vv/569b7TQNm7SAhS7ZcZcUE1Aiwb66sB+J6mDrW8j79/LLwkSPWiOFxBGugAUrD/IFOQBkuKz5EACZCAswiYJkh9l3QDHXAIBVeowlHfd12iK9R+KUj/IBtM9i6SglSLN7Zo4CCO/nS4/jBMuIIU2xqQAdUvsbs5Q2onQYoLKLCHVH9QihnSUP4V5bMkQAIkYE8CpglSZKggClATEQ0nny+55JKAp+GDwROqcNT6ZIa0brpuyZDqvdyyZYs6tKSV0tJv72joPKqLIgXpH3TqE4fBblUI5t8D7Zn6xvTtK5htL2bMkVB84rMkQAIk4DUCpglS3wxasCfi6wqAr7Bs6B5S3/2coX74uC1Dql96b+ge0kBLuVZkSDGH6iqt5Lv/tb5l6GD+UaAgDU6QBltNIhjmFKShUOKzJEACJGBvAqYK0l9//VXVq9RqGOIOdCy31XXTTH24gtm36NuH/pQ9ysWgOD5s0ZrvIZdAJ8a1590mSLHvcv78+cq9YDPZvlsypk6dqgrL+zarBKlvht730JX+FrFgRXhdc5OCNDhBGuy8qe/fAf3PmSENhRafJQESIAF7EjBVkEIUoGYobkxCwy032MvXr1+/BtPQlyjCrU8ovF3f9X36PXCBBJde6Na339X3is367rKHs0adsg/1wzcY0PpSPRDsqAuJ+pB1NTDALTp1XVGJ960SpLgI4amnnpK9e/cqN3B1K/zSGpZtcdIef4ygbNiFF16oTts3tJklSPXLy2aVfaqvIoCRe0jBGzdtYf6g1XUrWbCxCPV3IpgleyvnbrB+8zkSIAEScBMBUwUpQPne9IIP/5kzZ9a6vtMXqnZNJcr56Iuco/Yk6l9qBffrK0COu8hx/7l29/bQoUPVNaO+hbj1Bb1RCgelgiAAfNu6devUXd7a3kT83CpBioMdsBOnyMNpKM2FEl0o1YWGqyNR31VfKknfPw4L4XntthvcH44i8P6uOjVKkGI+4I8GcD/22GPrvI3J9456f9tFfAUr/kg6+eSTG5y9j4QgDaZGbDB7NEO11UhBinmkv1QBsUFdYGy/aWiLhCANVNasoTbzPRIgARIggZoETBekvuIAw6NoOT6AJkyYoESPXhwiq4qDULiJZ/PmzeraRX0GB/3hAxL3ZmsNBfJxFzYyXFpfyNzhKkzcG66J0bqElv4mHvSL23tOPfXU6uszcQf5okWL1PWRvkXYIylIUcfxiSeeEFyBiAYhhQ90iEHYBZEIpqFuiwAr3BwEbmjoA8IPYhPxQkP/yHbPmTOn+gR7fTf3GCVI9dskkGnHlgtcE4o74jX7YCOEJuYGMulanAIJZsTz448/VllSzBtcnwmf/dXFxDPo+7vvvpO2bdvWysqHKvKCEY7wx7dMEn5nJk2apHxGrBBvzFVt3gfTb6i2Gi1IEUusnCAzj4a5i0sVkJX3N2/hJ7bd4I9B/EGJ4vf6ZpYg1fuNP1LxR5f2xx9qo6Lmra8t/IAhARIgARJoGAHTBSnMCnT/uPZhpAkAiFH8Q69v/u51R0YPBfKRfdU3fLChLwgR7FXTC8f6hBMEx7vvvitff/11dZf4kEd/+PDX94di6+3atZOVK1eqZyMpSMESIg8fzlrT/AY7iDVkNyGaQmnoF/sq4ZP+jnj0p8VH+xDW+g1mC4ZRghRj6vd96m2AfYiVv/njrzC+9i58nj17dnUc8X3EumnTpuoPEfxvzKGdO3cq4afVNvW3/SJUkReMcIQ9vtlrfA+/E9iugngga3rppZeq//oK2EBF70O11WhBCjt9s+zavwX4vcK2GjQIV9xhjz8EEIdA/pglSH33wGv/HsA2sO/fv79a7WEjARIgARIIn0BEBCnMhMjBUt17770nyPIF05D5OeaYY9RtLr5L7MhY4gYZfSYsUJ8QF/jgqOtuc+3DH/sitZugfPuDDVi6Q0byyy+/VHepo0VSkAb6MNdsresayvqYQ6B99tlnKhOsLyzv7z1kULEnE7GpqxkpSCFQkPEOJub6WNV1tSz8nDdvnnz11Ve1Mt/+/EK/yKIOGzasxo9DFXnBClIM4rvtRD+w79WXwfQbqq1mCFL4AJH/6quvyrZt2+qbmurnaWlpaq+v7++xWYLU3+qO3lDffclBOcGHSIAESIAE/BKImCDVRofowbIvlj5RK1LLfuDnyPxgWR0HHQYOHCj4sPUVor5e4NAKxAREJISulhWFMMvOzlb3wWMvqH5Zt665gPfXrFkjS5cuVcuEWJZDBhJ94T563F8Om7B0DyGj7U9EwW7fNnfuXPniiy/U89gHi9P7gRq4YI/k999/r2yF6MHyZKCGJXssN+Med2TR8A5usRk+fLiMGDEi5CV7/TgQLBB9sAWiQbuOE/GBuIcYgzAPZltAKAyC/R1Fdgoxgn3IXmrX0yJjiyVULOeDgZZpC6Zf8MQ82rBhQ41sKLimpqaq7SC4R71Pnz5+5yVsevbZZ1VGD8/jrnuwCtSQIcShK4wLm7Etpa4/mOAnxDiydhDR8BW/K1jCR9kq7fdk9+7dyg7EMFC/odqqzXX4Aq7Tp08P6Jd+fPz+XnTRRUpIBmr4fcO/A1iZ8P33AL938AFZUyyVI67+tlOEOqa+Ri1iBPaBri+FfTiAhT/SULIK/x+/B7Dp6KOPrveP3GDmHp8hARIgARIw8epQwiUBEiABEiABEiABEiCBYAhEPEMajFF8hgRIgARIgARIgARIwDsEKEi9E2t6SgIkQAIkQAIkQAK2JEBBasuw0CgSIAESIAESIAES8A4BClLvxJqekgAJkAAJkAAJkIAtCVCQ2jIsNIoESIAESIAESIAEvEOAgtQ7saanJEACJEACJEACJGBLAhSktgwLjSIBEiABEiABEiAB7xCgIPVOrOkpCZAACZAACZAACdiSAAWpLcNCo0iABEiABEiABEjAOwQoSL0Ta3pKAiRAAiRAAiRAArYkQEFqy7DQKBIgARIgARIgARLwDgEKUu/Emp6SAAmQAAmQAAmQgC0JUJDaMiw0igRIgARIgARIgAS8Q4CC1DuxpqckQAIkQAIkQAIkYEsCFKS2DAuNIgESIAESIAESIAHvEKAg9U6s6SkJkAAJkAAJkAAJ2JIABaktw0KjSIAESIAESIAESMA7BChIvRNrekoCJEACJEACJEACtiRAQWrLsNAoEiABEiABEiABEvAOAQpS78SanpIACZAACZAACZCALQlQkNoyLDSKBEjAbgTKy8uloqJCfVVWVkpVVZX6L9r+0nhJio+RhNhoSYyLksS4aImOirKbC7SHBEiABGxLgILUtqGhYSRAAmYRgJgsLCys/iouLpaioiIpKSmp/iotLRV8QYiWlZXVacq8wn61fg5BmhQfLUlx0UqsQqgmx8dIakKMpCXiv7GSmhgjaQkx6r9/fj9G4mOjzXKd/ZIACZCALQlQkNoyLDSKBEggXAIQnbm5ueorLy9PfeXn56uvgoKCcLuv8b4/QRrOABCsrTISpFVGvLRqlCCt//df/H82EiABEnAjAQpSN0aVPpGAxwggu3nw4EH1dejQIfWVk5MTMQpGC9K6DNeL1E7Nk6RL82RplBwbMV85EAmQAAmYQYCC1Ayq/+vzkUcekXnz5skTTzwhHTp0MHEkdk0C3iGAfZv79u1TX/v375cDBw4YnvEMlWYkBak/2yBSu7VMls7Nk6Vj00TJapIYqgt8ngRIgAQsJUBBaiL+hx56SD788EN58sknpVOnTiaOxK5JwL0EcIho9+7dsnfvXtmzZ48SoliOt1OzWpD6skDGtEvzJMluiq9E6d4qReJieMjKTnOGtpAACdQk4ClBioMJ9957r3z++ecRyVpSkPLXjQQaRgCic9euXUqI4svuzW6C1J9A7dEqRXq2SpYerVOkZTr3otp9TtE+EvAaAU8JUpykve2222TlypURyVpSkHrt14n+NpQATrL//vvv6mvnzp3qxLuTmt0FqS9LLO9XC9RWKcIKVU6abbSVBNxJgILUxLhSkJoIl107ngBKLG3fvl197dixw9H+OE2Q6mE3TY1T4vSwtinSPytN1VBlIwESIIFIEzBNkG7ZskUuueQS9TVixAh59tln5Z133lGnX8eOHStXXHGF9OrVq5a/qA04e/ZsefPNN+W7776Ttm3bytSpU+W8886Tdu3aVT+PD7Pbb79dPePv0BAOFD366KPy2muvyYABA+SZZ55R2VHf1rx5c3nxxRflsMMOE73NPXv2lLvvvlvmz58vM2fOVO+mpaWpU7xz5syRt99+u9q+UaNGyfnnny/du3ev0T0FaaSnM8ezOwFsm/ntt99k27ZtKhvqluZkQaqPAfaeQpT2z0qV/u3SmDl1ywSlHyTgAAKmCdJffvlFLr74Yhk4cKCsW7dO4uPjZfTo0SoTMnfuXOnSpYv8+9//Vv/VGg4tXH/99fLFF1/IxIkTBaIQH1zvv/++NGnSRB544AEZPHiwery+5XeIwfvuu0+JR7yzYsUK+fLLL2Xx4sWydetWOeGEE6RRo0bKrunTp0uLFi1Es3nkyJHqedQvxPchRGErMjkQ2BDD48ePV2JZs69Zs2ZKGPfo0aPaHwpSB/wG0MSIEMDvCX7vIEbd2NwiSPWxwT5TTZz2bJ3ixrDRJxIgARsRMF2Q/vDDD3LNNdfIpZdeKomJiep07Kuvvip/+9vf5IYbbpDLL79c4cAeMghOZFEffPBBGT58uET9b2PThg0b1HO9e/eWu+66S5KTk0MWpMGIWE2QwuYzzzxTbr75ZklNTa0OF7KxH3/8sVxwwQVKIKPBH5ykv+iii1QWFT/TGgWpjWY6TYk4AZRjwqoDvvAHpJubGwWpPl7tmyQqcTogK1U6NktycyjpGwmQgEUETBek/fv3V0INIlJrP//8sxJwyFziZxCqyD7+5S9/kb59+8ott9yiMpdaQ9kXZDuXLFlSvTwfaoY0FEGKrQH33HOPIOsZTNOE7JFHHilXXnklBWkw0PiMKwngD7TNmzfLr7/+qko0eaW5XZDq4ziwfZoM7ZQhwzqmeyW89JMESCACBEwXpL4iDT5hH+Zll12m9oRqghRL5Mcee6xaCh86dGgt17/++mtZtGhR9RK8mYLUn82aQfjAxdaC9evXy8aNGwViGftise/1rLPOoiCNwKTlEPYjgO0t+MMMX7j/3WvNS4JUi23bzAQZ1ilDhnZMlxYsI+W1KU9/ScBwArYTpHV5iD2bzz//vDoMZYUgxR3Yjz32mLIB/9u3XXfddRSkhk9RdmhnAijRhBUP7BH1cvOiINXiHR8TVZ0x7dP2zy1OXp4P9J0ESCB0ArYTpL6iLpBLkRakyIw+99xzcuutt6rDWtgrigNP2OfKJfvQJx7fcDYBLMlv2rRJ3ZrEJuJlQaqPf/eWyTKic4aM657JaUECJEACIRGwjSDVn8rXlvHr8gQCEYefZs2aVV22SXsed13ff//98p///Kd6iR8/Q8kZHIrCKX5/13kGEpZ4FxlRHHLCAQ1kSZGt1RoFaUhzjg87mMBPP/0k+MISfV0Nv4P4HcUfbNHR7q9rSUFaczZ0ap4kE7pnyuiujRw822k6CZBAJAnYRpBqGU+cYoeYxF5S7ZQ9gOzfv1/t20RN05iYGMUINUavvfZadWIfB6JiY2PV/jXUCIWohYjUyj5pUHHyHeWZkO1EeSd9q0uQavbh2lGIWZz4R0PdVPQHccwl+0hOXY4VSQKodIEvzPf6hCgqZujvmsfvcVxcXI3f50jaHomxKEj9U8aNUBN6ZMrwThmRCAPHIAEScDAB2whSMMQS4FVXXaUKzkMsDhs2TGVXvv/+e3X//IwZM9SSeUJCgkKOfWsoB4UDUUcddZTaW7p8+XL1ffxv1Dv1FaQLFy5UJag6d+4skyZNUhlPFN3v06dPwKV3Lb7vvfeeEr9YqsfBJ7QFCxaoZUsIVtQo5Sl7B/820PRaBCBCf/zxx6Cv8sQfhHoxqnUIUaqvnOE21BSkdUe0V+sUJUwPz+bJfLfNffpDAkYRME2QarceTZuvnd0mAAAgAElEQVQ2rbrWqGZ0Tk6O+h6WvfUCEz9HJhSZTxTDR0F9FK8fNGiQOoE/ZcqUGuWjNFGKW5lQCxQ1Q7VbnSBqkbHUbmrSxkb25vXXX5enn35aCdDJkyfLnXfeqWypy2a8j3chQHGzEwSydovUiSeeqMpE4UYovSCFXfPmzfN7k5RRAWQ/JGAGAfxxiHq8BQUFdXaPpXlUmtCyotrqhb+XkCV16/I9BWlws7Bv21QlTAe0TwvuBT5FAiTgGQKmCVLPEKSjJOBgAthXXVRUpJbi8V/cpoQ6onl5edVCE4JT+4Lw1P63byYUKweNGzcOSANbauoSrA7GyENNIQYPmdIpvRoLlvTZSIAESAAEKEg5D0jAwQQgECEk9aLS3//XBCd+hu0l+G+49UKxDA+BqX2lp6dLZmbg09XMkDp4oplk+qSejWVK78aCa0rZSIAEvE2AgtTb8af3FhPAkrdeLOr/t6/I1ISkJjjDvY4TghK3pGEZHXboxaX2v/Ezf9/H9/Az/RI8MqaBRC73kFo80Ww8fGpCjBzRu7Ec0buJJMa5vyKDjUNB00jAUgIUpJbi5+BOJwAR5iscfUWlr5DUZykhBMNpOOCXlJSkviAuff+L7+m/tJ/je6glin2i/g4hNdQm+INtAPoGMYrlerfuH4Wv3EPa0Bnz53ttMhPkiF6NWcM0fJTsgQQcSYCC1JFho9FGEgi05F2XkNTewZJ5OA3L2JqQ1IRlXaJSLyjxnlZxIhQbduzYoSpX4Mpbsxr2mULo+mZRzRrP6n4pSI2LQM/WKSpjOiCLB5+Mo8qeSMD+BChI7R8jWlgPgWCEo7/lbojKkpKSsPhCcPkTkv6yllqm0ldUhmVACC+DwerVq9WhJTZjCVCQGssTvUGUHj+gmSTH/1F3mo0ESMDdBEwRpPzAc/ekMds7iET9Pkntfwf6Xrj26DOS9YlLf6JSf4FDuLaY9T5KnKEUWrgHmcyyz+n9UpCaE8H2TRKVKB3IMlHmAGavJGAjAqYIUhSPZyOBSBFAwfX6hGRdy+Fu3tuI28pWrVol27dvj1Q4PDkOBam5YWe21Fy+7J0E7EDAFEGKqzXRkDnyPTBh1ffsANufDZHkoR9L+9/+xreaFfZVhpK1dGtty3DjgOL2EKPYz8lmLgEKUnP5ondmS81nzBFIwEoCpghSKx3i2CTgdQLY2rBy5Ur57bffvI4iYv5TkEYMNfeWRg41RyKBiBKgII0obg5GAuYSgAj99ttvVfF7tsgRoCCNHGstWzrz8BbSp01KZAfmaCRAAqYRoCA1DS07JoHIEkBWdOPGjZEdlKMpAhSk1kyEU4a0kCP7NLFmcI5KAiRgKAEKUkNxsjMSiDyBgwcPyooVK2Tfvn2RH5wjUpBaPAdGds4QCNOMpFiLLeHwJEAC4RCgIA2HHt8lAYsJoMTa8uXLDb1tyWKXHDk8M6TWhi2rcaISpVzCtzYOHJ0EwiFAQSoiW7ZskW+++UYKCgoEJ7y7desmAwYMUHd46xtOKy9dulR27dolEydOlGbNmoXDnu+SQFgEuEQfFj5DX6YgNRRngzvjEn6D0fFFErCcQEQEKe62/uqrr9QNMW3btlVizl/D0iOKd0PwoTg6ShJlZGRI//79pUOHDkHD+vTTT2Xbtm1+n0fNykmTJknz5s3Vz/fs2SOffPKJNG3aVAYNGiQ//vij/PzzzzJ48GDp1atXjT7wMyyNdu/eXQ4//PCg7eGDJGAkAfzhhKwofk/Y7EGAgtQecYAVXMK3TyxoCQmEQsB0QYoPTWQV8SGK1qZNG5k8eXItG5GlxHPIQkI0olg5bpWprKxU/xsCsEePHkH5tmDBAvn999/93vONu7/HjRsnmZmZqi8IzA0bNsj48eOVbbBz3rx5kpqaquzUsqQQyxCuKSkp6vvIpLKRQKQJ4PcJf9yhtBObfQhQkNonFrAES/hnDGshPVrxFL69IkNrSCAwAdMEKYQlinL/8MMPStS1bNlSZS0DCVJkJX/66SeVpdSyl4WFhUoEHjhwQAnEadOmKUFYX4MgxTtHHnmkpKWl1fm477PIzH700UfqnSOOOEKJWviyaNEidWgEYrRJE57qrC8G/LnxBFDoHn9AsdmPAAWp/WISHxstZw5rKWO7NbKfcbSIBEigFgHTBGleXp58+OGHasl9zJgx6urCL774IqAgDRSbrVu3ypIlS1SWdMKECdKqVat6w2i0IMU2gjVr1qhl/J49e9Y7Ph8gAaMJrF69Wv1xx2ZPAhSk9owLrDrqsCaCmqVsJEAC9iZgmiBFVjE3N7d6aRzZz4YI0h07dqjsJPaTmiFIv/76a0HmSVuyx1KotmQ/ZcoU2blzpyxcuFAJ4bFjx9Y66GTv8NI6NxDA7w3+MGOzLwEKUvvGBpYN7pAuf53Y1t5G0joS8DgB0wSpL9eGClIs5eMDOTk5OaQle+y1a9GihcTGxioxi0NLWVlZ0qhRzeUbTfBimwC2C8BOCNShQ4eq55Ftxa03EKfI9rKRQKQI4I8jzH0cvGOzNwEKUnvHB9a1a5wo/zq+o/0NpYUk4FECthakyLJCEEJcdu3aVUaMGBFUmPAOhKZvgzDt2LGj6kdf0gkiFCV0IDxxoAqn+nGSHlcw4sATnu/UqVNQY/MhEjCCwKFDh+Tzzz9Xqwxs9idAQWr/GMFC7Cu994RO0jSVh1KdETFa6SUCthakKLOE+qBJSUmqVJN2Mr6+AKHMVHl5uXoPDSfnkfVcu3atOqCEck7YD1pXw57XxYsXS3Z2towcOVJ++eUXJVBx0Aon7NEHhCsbCRhNYPfu3UqM4oAdmzMIUJA6I06alTcf2Z4n8J0VMlrrAQK2FaT79+8X1BNF1jKUkk91xQyCFJlQnNSv68R+fn6+zJ8/XwlPnLRHySfsI0UhfK1WKWqqYlkfmVs2EjCKAP4QWrZsGW9eMgpohPqhII0QaAOHoSg1ECa7IgEDCNhSkGo1P7GHrnfv3jJw4EADXBVVCgolnaqqqmoUx9d3jgzqZ599pg4z4RATCvkjW4VDJVpBfSyj4uAT9qUGKvJviMHsxFMEfv31V1VjlM15BChInRczWExR6sy40Wp3ErCdIIUYRWYUy+zBLK2HEpacnBwlJNGQIfV3SEm7jQlF+LVl/WBqlYZiB58lAV8COLyH7SlsziRAQerMuFGUOjdutNx9BGwlSCEYIUZRw9RoMYrQaSf209PTZerUqZKYmFgjooFuY6Igdd/Et5NHOFSH/clsziVAQerc2FGUOjt2tN49BGwjSEMVo1hax75OXBHar18/9YWGPaLIrmJ/J07Maw17UvE8DiX17du31oGkum5j4pK9eya83TzZuHGjmrNsziZAQers+FGUOj9+9MD5BEwTpBB4uF0G5WvQIBIhClFPFHsv0VATFEISJZhwoh332eNGJr2Q1CNGrVCtOL12xSf2heqvI8WtShgXfeKKT2RBcUgJdmDvaLt27fwWuK/rNiZceQr7MA7sxbI+DjWxHJTzfwGs9KB42QuyZ+cO+byctRGtjIMRY1OQGkHR+j64p9T6GNAC7xIwTZCWlpaqA0QQoYEaBCNOsUOA4npQiLy6Gk65o0A9Tr+jtBOW91EiR58hxfeRdcIyKJb+KysrlTjFMj0yo+3bt1eiV99g48cff6wK6Qe6jQnXNkK0wi+IXPTFa0S9+4sTrucl37wlBR/8S3WT3/t4itJwgVr8PgWpxQEwcPi/H9VBurVMNrBHdkUCJBAMAdMEaTCD8xkS8CKB0jXzJH/2LTVcpyh19kygIHV2/Hytf+CkztIi/c8tX+7yjt6QgD0JUJDaMy60yqUEyjYulbxXrvTrHUWpc4NOQerc2AWy/D8zu0gT3ujkvsDSI9sSoCC1bWhomNsIlG9ZJXmv/FWqSgoCukZR6syoU5A6M251WY1rRv99cmfJSIp1n3P0iARsSICC1IZBoUnuI1Cx6yeVGa3M2VWvcxSl9SKy3QMUpLYLiSEGtcyIl9unZ0tKQowh/bETEiCBwAQoSDk7SMBkApUHf5e8V6+Uit0/Bz0SRWnQqGzxIAWpLcJgihE9W6XI1ZPbSWJczcOwpgzGTkkgDAI7duyQv/71r+og97///W9p3bp1GL1F/lUK0sgz54geIlBVlCN5r14t5Vu/C9lritKQkVn2AgWpZegjMvCArDS5YmJbiY2Oish4HIQEAhFAPfVLL71U7rvvPpk+fXqNxyhIOW9IgAT8E6iskLzXrpayjcsaTIiitMHoIvoiBWlEcVsy2ODsdPnrhLaWjM1BSUAj8M4778jll18ujzzyiBx//PGuAsMMqavCSWfsRKDgvTukZOWcsE2iKA0boekdUJCajtgWA0zu1VjOHNbSFrbQCG8SoCD1ZtzpNQk0mEDR0uel6NNHG/y+74sUpYahNKUjClJTsNqy09OHtpQjeje2pW00KjgCyC6uWLFC/vOf/8i6devk0UcfFVwR3qlTJznrrLPktNNOUxfg6BtuesQtjc8++6y6SAe3P44cOVLOPPNMmTRpUq0bJvHzWbNmyZtvvim//PJLLcNuu+02ueCCC9T3Dx48KHPmzJG3335bXcDTtm1bGTVqlJx//vnSvXt39cyaNWuUbXv27KnXSTx36623Sm5urlrex57Shx9+WHDbpb6hryuuuEIyMzPl3nvvlbS0NPVjXBb02muvVdsOLieddJKccsop6gZMsxozpGaRZb+eJVC6boHkv3mD4f5TlBqO1LAOKUgNQ+mIjq6Z3E76Z/3x4c3mPAIPPfSQuumxV69e8sEHH8jRRx8tLVu2lE8++URdPX7TTTfJRRddJLGxf5T8ghiFYLzhhhuUWJw8ebIkJCTI0qVLZfny5UpY4meaiIWgu/7662XZsmVqnyeuLF+5cqUas3///jJx4kR19fjgwYNl/fr1cskllwiuQx8/frzqH9eVv//++4LbKZ944gnp0aOHupVy7ty5snbtWiVcZ8yYId26dasBv7i4WL03dOhQgeDFrZbYa/rCCy/Ic889pwS0vi1YsEDOOecc9awmjjdt2iRXXXWV/Prrr4oLbMdNlbAddoBdhw4dTAk6BakpWNmpVwmU71gvebOukKqCg6YgoCg1BWvYnVKQho3QUR00S4uT66ZkSetGCY6ym8b+QQCiCkIN4vCf//ynHHbYYer7u3btUvsz8/PzlRDUhBcyoxCNw4YNk5tvvllSU1PV87hK/PHHH1fP6gWftqyOrCT2eUZFRUlhYaESft9884089dRT1WISGVFkXCEItewjBPCHH36oRLFeLGLMupbskWm97LLLlIjEexDIyPyed955Ktt69dVXq2wpGq5Zv+uuu+Szzz6rtgfXrd9yyy0qo3v//fdXZ2dhD/pBNvXUU0+t0Y+Rc4qC1Eia7MvTBNSJ+pevkPLta03lQFFqKt4GdU5B2iBsjn6pV+sUue6ILJ68d2AUIUhffPFFtVSPTKXWILwefPBB9YWMKDKYaM8884wSnsg09uvXr4bHEKsQkyeffLISs5rghaB88skn1TYArWliEsvho0ePrpMcROHFF18sRx55pFx55Z+3+4UqSA8cOKCEJLKnjz32mLRo0UKN+9tvv6nl/C5duihhmpycXL0tAOIbPkFIaw0iHWIcohdbHjIyMgyPPAWp4UjZoVcJ5M++SUrXfBQR9ylKI4I56EEoSING5aoHx3fPlHNHtnKVT15wBoLUn2CE75rg0wQphByyjchinnDCCdKoUaMaiLBXdPbs2TJlypTqrGSg/gMJUgjhvXv3quX7jRs3SkVFhdqjin6xHzQcQYq+Iahvv/12Jaix3QBt3rx5SnTiZ9OmTVPf0+zztx2gvLxcFi9eLAUFBbWEtlFzhoLUKJLsx9MEihY+LkVLno0oA4rSiOKuczAKUvvEItKWnHJ4CznyMPMOekTaHy+M1xBB+vLLL9eJBtnGv/3tb2rfJjKg1157rTpIVN+SPTKPyFw+//zzaquAb7vuuuvCEqToTzsQhT2hWJJH+8c//iGrVq1Smd+srKwagrQuR7FtAYfB2rRpY/hUoSA1HCk79BqBku/mSsG7t1niNkWpJdhrDUpBao84WGXFlRPbyaAOPORkFf9Qx22IIMWhJN8l+EDjbt26VS2H//zzz9WHmnD4Cfs19QemkL3E3lOciMfyPDKWWFLHUrlRS/awEftXsdyOA0sQoNg/ivGwXQHfh4hGs7qkFAVpqDOZz5OAjkD5lpV/HGIqLbKMC0WpZeirB6YgtT4GVlrQKiNebpjaXpqk/vHBzmZvAqEIUohGZDoh5FDGSdtXGshDHHS6++671eEllG7CSXscXPJXIkrbl7llyxaVJcUJe60FEqTayXh/hfH9HWrS+tOytliixzaEG2+8sdbJe5TCOv3005WYxr5T/R7SSESUgjQSlDmGKwlUFeVJ7gsXSsWujZb7R1FqbQgoSK3lb4fRh3XKkL+MM34Z0w6+uc2GUAQpfP/666/VKfuxY8eqbKZ+H2llZaV8++236t54CMqcnBx1uAk1Pe+8805p3DhwzVptfypOsCP72rt3b4UaGU2c3MfhKt8le4jGY489Vi3j60/N4726BKkmcLOzs9UeVewF9a1Num/fPjXe9u3bVRUC3wNcKEf1+++/y5AhQ0yZEhSkpmBlp14gUDjvPin++jXbuEpRal0oKEitY2+nkU8d0kKm9eF+UjvFxJ8toQpSHOhBqSaUiILo1OqFQgAiY4kaochADhgwQA0Hgfr3v/9d7d3UGk7b412IORyO0vZgvvfee2rvKZbqcaIeDX1CHEKwQgjrDzVp99XjdD+K1UdHR6syT2effXadghSZW+wbxRYBNAhr35P0+P5XX32lxtMK//ft21cguvF9CGfUW9WqCRgdZwpSo4myP08QKF2/UPLfuM52vlKUWhMSClJruNtt1JjoKLlhapb0aJViN9Noj44Alrtxylxfa1T7MYrPI0uoF5j4GUQZMqUoFwVhBsGGjObw4cNVbc7OnTurJW69eD3qqKOqa5xi3yaEKjKcKLUEG5CtxPMQoFq/EK1Tp06VE088Ue655x4lcvWCFLbgMBJ+pt0uBXE5YcKE6uws+sD3ULxf3xYtWqTEJOqoPv300wKx6a8hE4pDVgsXLlR7WdEfaraitBX2ncbHx5synyhITcHKTt1MoLLgoORhqX5P7evg7OA3RWnko0BBGnnmdh2xc/MktZ80MS7aribSLhMJaCfaZ86cKddcc031bU8YEvtRcVof+zchhnGLE9ufBChIORtIIEQCBe//S0pWvBXiW5F9nKI0srwpSCPL2+6jTezZWM4e3tLuZtI+EwhoezyxPI4aolhS11qgm51MMMORXVKQOjJsNNoqAqVrP5b8t260aviQxqUoDQlXWA9TkIaFz5UvXzC6tYzpWrOIuisdpVM1CGj32M+fP1+drEfdTpRVwol67cQ9rvHEXfe4HYmNGVLOARIImUBl3l7Je/5Cqdi/NeR3rXqBojQy5ClII8PZSaOkJ8bKDdOyJKtxopPMpq0GEMBhJ9z09NFHH8nq1auVGI3UPkwDzLesC2ZILUPPgZ1GoOC9O6Vk5btOM1soSs0PGQWp+YztNkKzqIPSImq/pEiR5Emy7KpqKgeqat7vPaRjulw+/s/aknbzgfaQgJ0IUJDaKRq0xbYESr7/UAre/rtt7avPMIrS+giF93MK0vD4Oe3tjtHbJTtqRy2zf6psL9uqau4dvWhMaxnVhUv3Tosx7Y08AQrSyDPniA4jUHlopyqAX3mw9geQk1yhKDUvWhSk5rG1W8+pUUUyJPrP+pK+9i2rGCCl8ueNTa0bJcjfj+ogaYkxdnOF9pCArQhQkNoqHDTGjgQK5twhJavm2NG0kG2iKA0ZWVAvUJAGhckVD2VF7ZQu0b8F9AU32eC2nki0Vq1aRWIYjmFjAjt37rTEultuuUXS09MNHZuC1FCc7MxtBMo2fSl5L1/mKrcoSo0PJwWp8Uzt2mOg5XrN3l27dqkbc9hIwM0EKEjdHF36ZksCeS9eKmW/fG1L28IxiqI0HHq136UgNZannXtrGnVI+kZvDGjid8VZkldZ+2Q9CuafO5IZTTvHlrYFT6Bly5bqZiojGzOkRtJkX64iUPLtO1Iw9x+u8knvDEWpcaGlIDWOpRN6GhD9o2RG5dYydXdVE1lX2TmgC6cPbSlH9G7sBBdpIwlEnAAFacSRc0AnEKgqypXcZ86Win1bnGBug22kKG0wuhovUpAaw9EpvcRKhXSN3iKtovYpk6skSnZUNZeNlR3qdCEjKVYdcGqZYc5d4E7hRztJwB8BClLOCxLwQ6Bo4eNStORZT7ChKA0/zBSk4TN0Yg8xUilJUcVSUJWkRGkwbWy3TDl/FJfug2HFZ7xFgILUW/Gmt0EQqNj1k8qOVpUVB/G0Ox6hKA0vjhSk4fHz2ts3H9lBerTitZFeizv9rZsABSlnCAn4ECh45/+kZPUHnuNCUdrwkFOQNpydF98cnJ0uf53AG5y8GHu7+FxaWipffvmlbN26VaqqqqRRo0YycuRIadq0aS0TUVpq0aJF6vrTMWPGmOYCBalpaNmxEwmUbVwqea9c6UTTDbGZorRhGClIG8bNy29dOamdDGqf5mUErvS9oqJCfvrpJ/nhhx8kLy9Pib24uDhp06aNHH744ZKSkhLQ7x07dsjnn38uZWVlMmHCBAm1zixKjq1evVr27NkjsCM6OloyMjJk8ODBanx9++yzz2T79u3KpuTkZPniiy8kPj5epk6dKomJf1aJKC4ulgULFgj+O2nSJMnMzDQtbhSkpqFlx04kkPfChVL267dONN0wmylKQ0dJQRo6M6+/0bN1itw0rb3XMbjKfwjJTz/9VCAMIe6aNWsmlZWVsnfvXikvL5fU1FQl+PBffcN7K1asUEIWAjY2NlbGjx9fS0TWBWvNmjWyatUqVYoJWc6EhATZv3+/FBYWKmGK7GenTp1UFxDK8+bNk8aNGyuRifbdd9/J2rVrVQa0ffs/5+U333wjGzZskBEjRlS/b1bQKEjNIst+HUfA7WWeQgkIRWkotEQoSEPjxaf/IHDB6NYypivvuXfLfCgpKZGFCxcqQdejRw8lBNFwUQKyjBCHyFb27t272uUDBw7I4sWLlUhs0qSJykTiK1RBCkGbn58vw4YNq85wIkuKpXZkQlE3dPLkyRITEyPIxOL7Xbt2lSFDhihbIIaRJYXwxPfR8B5sy87OVoLW7EZBajZh9u8YArlPnSHlO9Y7xl6zDaUoDZ4wBWnwrPjknwTaN0mU24/Jltjo4E7ok51zCUCQQgj27NmzWgTCm+XLl8umTZvU0nlWVpZ8/PHHkpubG7IgDURGE5rIhh5xxBEqcxqMIIW4nT9/vtpugPf0y/hmRYGC1Cyy7NdRBEq+mysF797mKJsjYSxFaXCUKUiD48SnahM4dUgLmdanCdG4mAAylRCkWMr3zZAiMwrRB8GHDOtHH31kqCBdt26d2g6gz5Dm5OSoJXss7WtL9ngOy/bIzOJZ7DHFYaaxY8eqw0yRaBSkkaDMMWxPIPfZc6T8t+9tb6cVBlKU1k+dgrR+RnzCP4GmqXEqS4qi+WzuJIADThCFSUlJMmXKFHXQyF8zWpBiDym2EBQVFamlfG0pHgIZS/EQyNpBK5y4R/YU9m3evFnZi20HENCRahSkkSLNcWxLoPT7eZL/9i22tc8OhlGU1h0FClI7zFLn2nDSoOYyvV/tcjvO9cjblq9fv16JPRxQwh5R7B2FCB01apTfskoarXAFKU7XI9OJcbHkfujQIXVAqn///mqrgL7BpmXLllXb2aJFC7VPFIevPvnkE1UNAHtOkb2NVKMgjRRpjmNbArnPXyDlW1ba1j67GEZRGjgSFKR2maXOtKN1owT55/EduZfUmeGrZTVO2m/btq36+zj5jtJKOMzUvXv36sNOvi+GK0ixFxUHkyBItQZBib2pyITWtw9UOwS1b98+JUYhStEfDjehT5R8whJ+oAxvuOGjIA2XIN93NIHSdQsk/80bHO1DJI2nKPVPm4I0krPQnWNdMKq1jOnGE/dui25BQYHKWm7cuFGVgEKmEuLQXwtXkOr7RCkpFL1fuXKlytDiBD9EZl2iFHtIUT4Ky/TdunWr3keqr1WqbTvA8r7RjYLUaKLsz1EE8l68RMp+We4om602lqK0dgQoSK2elc4fv0erFLn5SNYldX4k/XuAGp8QhxByOLXur8C8kYJUswL7SHGgCn1DaPbq1cuvgTjAhP2mKMaPLCgOPuGAFf7/uHHj1DtaRYCGFO0PJq4UpMFQ4jOuJFD6wyLJf/1aV/pmtlMUpTUJU5CaPeO80f+1k7OkX1bNoune8Nz9Xmon27FHM1CNUTMEKciilNTvv/9eq+SURl1/G5N26CqY0lBGR42C1Gii7M8xBPJevlzKNn3hGHvtZihF6Z8RoSC12+x0pj1DO6bLZeMjU2LHmYSca/Xu3bvVYSG0QBlGMwQplu6R6cS+UOxh9Xdq3t9tTBSkzp1rtNxhBMo2LpG8V65ymNX2M5ei9I+YUJDab2461aI7js2Wjk2TnGq+p+3GoSJ8ocSSfkkeonDJkiXqoFPz5s0Dnl4PRpCiD9QIxSEpZDNxDSlqmaKME5bjcauSdkMUgqGVnMJpe9Qcxfj6Fug2JlQH4JK9p6cznY8Ugfw3r5fSdX/8tcoWHgGKUgrS8GYQ39YTmNKrsZwxrCWhOJAAxCKEIQ4vQTDidiQs0SM7CVGKA0XYn4l9mVrTl2rCe/j/eKdZs2ZqvylO6COzqQlJ7eYl/X33WHLHrUoo84RT9Sh4j59rJae0PgYOHFiDal23MeHEPTK6uPZ00KBBqoYqTtxDAJtVDopL9g6c9DQ5PAIVe3+VnEdPENGVxgivR77tdVHKDCl/B4wikJIQo0pANUmJXP1Ho4dxyuMAACAASURBVGxnPyJ79+5VJ9WxRI+MJ8QghGWbNm38ll7yV6pJzxHv4375Ll26qG9v2bJFli5dqkoyaRlSfB+iFAen8HOc7EeZJojTRo0aqXF9M6N4B3VIcRI/0G1MyLx+/vnnyhfYgVqlsCUtLc2UUFOQmoKVndqZQNFnz0jRoifsbKIjbfOyKKUgdeSUta3RMw9vIUcdxutEbRsgGmYKAQpSU7CyUzsTyHnsZKnYvcnOJjrWNq+KUgpSx05ZWxqe3TRR7jy2oy1to1EkYBYBClKzyLJfWxIo/XGx5L92jS1tc4tRXhSlFKRumb328ePqye1kQJY5S6P28ZKWkMCfBChIORs8RSB/9s1Suma+p3y2wlmviVIKUitmmbvHHNE5Qy4Z28bdTtI7EtARoCDldPAMgYoD2yTnkRNEKso847OVjnpJlFKQWjnT3Dl2bHSU3D2jk7TMiHeng/SKBHwIUJBySniGQPGyF6Twk0c8468dHPWKKKUgtcNsc58NJw5qLsf0a+o+x+gRCfghQEHKaeEZArlPniblv//oGX/t4qgXRCkFqV1mm7vsaNc4Uf51PA83uSuq9CYQAQpSzg1PECj7aZnkzfqrJ3y1o5NuF6UUpHacde6w6a8T2srg7HR3OEMvSKAOAhSknB6eIFDw7q1S8t37nvDVrk66WZRSkNp11jnfriEd0+Vy3m/v/EDSg3oJUJDWi4gPOJ1AVUmBHHpoulQVHHS6K463362ilILU8VPT1g48eFJnaZ7Ow022DhKNC5sABWnYCNmB3QmU/rBI8l+/1u5mesY+N4pSClLPTF9LHD1nRCuZ0CPTkrE5KAlEigAFaaRIcxzLCBS8/08pWTHbsvE5cG0CbhOlFKSc5WYSGNQhTa6c2M7MIdg3CVhOgILU8hDQALMJ5Dx0jKAGKZu9CLhJlFKQ2mtuuc2ahLhowbJ9RlKs21yjPyRQTYCClJPB1QTKNn8jef+92NU+Otk5t4hSClInz0Jn2H7x2DYysnOGM4yllSTQAAIUpA2AxlecQ6Dwk4eleNl/nWOwBy11gyilIPXgxI2wyxCjEKVsJOBWAhSkbo0s/VIEWAzfGRPB6aKUgtQZ88zJVmK5Hsv2WL5nIwE3EqAgdWNU6ZMiUL5jveQ+dQZpOISAk0UpBalDJpnDzcTBJhxwYiMBNxKgIHVjVOmTIlC09Hkp+vRR0nAQAaeKUgpSB00yB5uK0k8oAcVGAm4kQEHqxqjSJ0Ug74ULpezXb0nDYQScKEopSB02yRxqLorjY9mejQTcSICC1I1RpU9SsX+r5PznOJJwKAGniVIKUodONAeafdv0bOncPMmBltNkEqibAAUpZ4grCZSsmisFc25zpW9eccpJopSC1Cuz0no/zxjWUqb0amy9IbSABAwmQEFqMFB2Zw8CvJ3JHnEI1wqniFIK0nAjzfeDJTCsU4b8ZRzLPwXLi885hwAFqXNiRUtDIMByTyHAsvmjThClFKQ2n0QuMq95Wrw8eDL3kboopHTlfwQoSDkVXEegMmeXHHpgmuv88rJDdhelFKRenp2R9/2+EztLq4z4yA/MEUnARAIUpCbCZdfWECj9YaHkv36dNYNzVNMI2FmUUpCaFnZ27IfABaNby5iujciGBFxFgILUVeGkMyDA60LdOw/sKkopSN075+zoGcQoRCkbCbiJAAWpm6JJXxSB3GfOlvJta0jDpQTsKEopSF062WzqVutGCXLvCZ1sah3NIoGGEaAgbRg3vmVTAlUl+XLwrtE2tY5mGUXAbqKUgtSoyLKfYAk8cXo3SUuMCfZxPkcCtidAQWr7ENHAUAiU/bJc8l68JJRX+KxDCdhJlFKQOnQSOdjsaya3k/5ZvNfewSGk6T4EKEg5JVxFoGjRE1L02TOu8onOBCZgF1FKQcpZGmkCx/VvJjMGNov0sByPBEwjQEFqGlp2bAWB3OfPl/Itq6wYmmNaRMAOopSC1KLge3jYvu1S5bopWR4mQNfdRoCC1G0R9bg/B/5vgMcJeNN9q0UpBak3552VXqcnxsrjp3e10gSOTQKGEqAgNRQnO7OSQMXunyXnsZOsNIFjW0jASlFKQWph4D089EMzu0jT1DgPE6DrbiJAQeqmaHrcl9K1H0n+Wzd5nIK33bdKlFKQenveWeX9FRPayuHZ6VYNz3FJwFACFKSG4mRnVhIo+vQxKVr6nJUmcGwbELBClFKQ2iDwHjTh6L5N5eTBzT3oOV12IwEKUjdG1aM+5b16lZRtWOJR7+m2nkCkRSkFKeefFQR6tU6RG6e1t2JojkkChhOgIDUcKTu0isChfx8tlQd3WDU8x7UZgUiKUgpSmwXfI+YkxUfLM2d294i3dNPtBChI3R5hj/hXVVokB/8xwiPe0s1gCURKlFKQBhsRPmc0gftP7CwtM+KN7pb9kUDECVCQRhw5BzSDQPn2tZL79FlmdM0+HU4gEqKUgtThk8TB5l85qZ0Mas8bmxwcQpr+PwIUpJwKriBQsvJdKXjvTlf4QieMJ2C2KKUgNT5m7DE4AqcNbSFTezcJ7mE+RQI2JkBBauPg0LTgCRTOv1+Kv3o1+Bf4pOcImClKKUg9N51s4/DkXo3lzGEtbWMPDSGBhhKgIG0oOb5nKwJ5/71YyjZ/YyubaIz9CJglSilI7Rdrr1jUPytNrpnczivu0k8XE6AgdXFwveTaoXsmSmXBAS+5TF8bSMAMUUpB2sBg8LWwCbTNTJC7Z3QKux92QAJWE6AgtToCHD9sAjxhHzZCz3VgtCilIPXcFLKNwwmx0fLc2Sz9ZJuA0JAGE6AgbTA6vmgXAqg9ihqkbCQQCgEjRSkFaSjk+azRBB4/vaukJ8Ya3S37I4GIEqAgjShuDmYGAZZ8MoOqN/o0SpRSkHpjvtjVy9uPyZZOzZLsah7tIoGgCFCQBoWJD9mZAK4LxbWhbCTQEAJGiFIK0oaQ5ztGEbhsfFsZ2jHdqO7YDwlYQoCC1BLsHNRIAqxBaiRNb/YVriilIPXmvLGL1ycPbi5H921qF3NoBwk0iAAFaYOw8SU7ESha+pwUffqYnUyiLQ4kEI4opSB1YMBdZPJRhzWRmYe3cJFHdMWLBChIvRh1l/nMovguC6iF7jRUlFKQWhg0Di0TemTKOSNakQQJOJoABamjw0fjQSD/rZukdO1HhEEChhBoiCilIDUEPTtpIIERnTPkkrFtGvg2XyMBexCgILVHHGhFGAR4S1MY8PiqXwKhilIKUk4kKwkMaJ8mV0/ibU1WxoBjh0+AgjR8huzBYgI5j50kFbt/ttgKDu82AqGIUgpSt0XfWf70bJ0iN01r7yyjaS0J+BCgIOWUcDwBXhvq+BDa1oFgRSkFqW1D6AnDOjZLkjuOyfaEr3TSvQQoSN0bW894duD/BnjGVzoaeQLBiFIK0sjHhSP+SaBVRrzcd2JnIiEBRxOgIHV0+Gg8CFCQch6YTaA+UUpBanYE2H9dBDKTY+WRU7sSEgk4mgAFqaPDR+MpSDkHIkWgLlFKQRqpKHAcfwQS46Ll2bO6Ew4JOJoABamjw0fjKUg5ByJJIJAopSCNZBQ4lj8Cs87vSTAk4GgCFKSODh+NpyDlHIg0AX+ilII00lHgeL4EKEg5J5xOgILU6RGk/dxDyjkQcQK+opSCNOIh4IA+BChIOSWcToCC1OkRpP0UpJwDlhDQi1IKUktCwEF1BChIOR2cToCC1OkRpP0UpJwDlhHQRCkFqWUh4MD/I0BByqngdAIUpE6PIO2nIOUcsJQAROlNucdbagMHJwEKUs4BpxOgIHV6BGk/BSnngOUEKtoNlFUpw+XNgr5SEpVouT00wHsEKEi9F3O3eUxB6raIetAfFsb3YNBt6nJ0o9ayreVoebd4gPxU2dqmVtIsNxKgIHVjVL3lEwWpt+LtSm8pSF0ZVsc7VdRxvCyLPVw+KO7teF/ogP0JUJDaP0a0sG4CFKScIY4ncODWQSJVlY73gw64lEDLHrIhc6S8knuY5MRkutRJumU1AQpSqyPA8cMlQEEaLkG+bzmBg3eNkqqSAsvtoAEkUBeBqKR02d9unMyvHCjLSzsSFgkYRiA6KkpeOq+HYf2xIxKwggAFqRXUOaahBA7dO1kq8/cZ2ic7IwEzCZS3HyrfJg+VN/L7S0VUjJlDsW8PEEiJj5GnzuzmAU/popsJUJC6Oboe8e3QQ9Ol8sB2j3hLN91EILpJlmxpPlpmF/aTLVUt3eQafYkggSapcfKfmV0iOCKHIgHjCVCQGs+UPUaYQM7jJ0vFrk0RHpXDkYCBBKJjpKDjBFkSM1g+KuLSq4FkPdFVm8wEuWdGJ0/4SifdS4CC1L2x9Yxnuc+cLeXb1njGXzrqcgJt+si6jBHySm5fKYhOc7mzdM8IAp2bJ8lt07ON6Ip9kIBlBChILUPPgY0ikPfiJVL2y3KjumM/JGALAtGpTWR327Eyr2yArCxrbwubaIQ9CfRukyI3TOUcsWd0aFWwBChIgyXF52xLIP/Vq6V0w2e2tY+GkUC4BMqyR8ryxKHyZkG/cLvi+y4kMLhDmvx1YjsXekaXvESAgtRL0Xapr/mzb5LSNR+51Du6RQJ/Eohq1kk2Nxslb+b3kx3SlGhIQBEY1aWRXDSGN4NxOjibAAWps+NH60Wk4L07pWTlu2RBAp4hEBWXILnZE2RR1GBZWMTT1Z4JfABHJ/VsLGcNZ5UGr88Dp/tPQer0CNJ+KZx/vxR/9SpJkIAnCVS27S9r00fIrLx+UhKV6EkGXnd6et+mctLg5l7HQP8dToCC1OEBpPkiRZ8+JkVLnyMKEvA0gaiMFrKr9ViZWzpQ1pZx+dZLk+H0oS3liN6NveQyfXUhAQpSFwbVay4hO4osKRsJkMAfBEo6jZWv4ofIOwV9iMQDBK6a1E4GtmeJMA+E2tUuUpC6OrzecA4n7HHSno0ESMCHQItu8nPTUfJqXj/ZJ42Ix6UE7jquo7Rvwu0aLg2vZ9yiIPVMqN3rKG5pwm1NbCRAAv4JRCWmyqH24+WTqkGytLgjMbmMwNNndpPk+BiXeUV3vEaAgtRrEXehv1UlBXLwrlEu9IwukYDxBMqzDpfv04bLy7n9pTKKIsZ4wpHtEUIUgpSNBJxOgILU6RGk/YrAwbvHSVVhDmmQAAkESSAqs6383mqMvFMyUDaW8YR2kNhs9xiW6rFkz0YCTidAQer0CNJ+RSD3ydOl/PcfSIMESCBkAlFS1HmCfBE/RObm9wj5bb5gLQEcZsKhJjYScDoBClKnR5D2KwL5b/xNStd/ShokQAJhEKhq1Us2NR4pL+UNkFxJCaMnvhopAij3hLJPbCTgdAIUpE6PIO1XBAo/fkiKv3iJNEiABAwgEJWcKQfaj5OPKgfLV0XMvhmA1LQuWIPUNLTsOMIEKEgjDJzDmUOg5Ju3pOCDf5nTOXslAQ8TKG0/TFanDZdZuf09TMG+rrMGqX1jQ8tCI0BBGhovPm1TAmWbvpC8ly+3qXU0iwRcQKBJB9necoy8VTxQfi3jrUB2iei9J3SS1o0S7GIO7SCBBhOgIG0wOr5oJwIVe3+VnEdm2Mkk2kIC7iQQEyf5HSfIsrihMj+/szt9dIhXMdFR8uK5PIjmkHDRzHoIUJByiriCQFV5iRy8Y5grfKETJOAUAhVt+srGzJHyfM4AKY1ili7Scctumih3HsuST5HmzvHMIUBBag5X9moBAWRIkSllIwESiCyBqLRmsrftWJlXOUS+LeKJ70jRH921kVw4unWkhuM4JGAqAQpSU/Gy80gSKHjnVilZ/X4kh+RYJEACPgSKs0fLqpTh8npub7IxmcBpQ1vI1N5NTB6F3ZNAZAhQkEaGM0eJAAGetI8AZA5BAkESqGrWWX5rMVpeLxwsO8rTgnyLj4VC4MZp7aVXa9aLDYUZn7UvAQpS+8aGloVIADc14cYmNhIgAfsQiIpPlkMdxsuS2KHyaX4H+xjmAkseP72rpCfGusATukACIhSknAWuInDg1kEiVZWu8onOkIBbCJS1HSgbMkfJczkDpFKi3eKWJX40So6VR0/tasnYHJQEzCBAQWoGVfZpGYHcZ86W8m1rLBufA5MACQRBIKOV7GozVj6oGCJripoG8QIf8SXQp22qXH9EFsGQgGsIUJC6JpR0BAQK598vxV+9ShgkQAIOIVDYcZysSBkpb+d0c4jF9jDzyMOayCmHt7CHMbSCBAwgQEFqAER2YR8CpWs+kvzZN9nHIFpCAiQQFIHKFj1kc/PR8lrBINlbnhTUO15+6MqJ7WRQBx4W8/IccJvvFKRui6jH/ak8sF0OPTTd4xToPgk4l0BUUrrsbzdOFscNlyV5bZzriMmWP35aV0lP4oEmkzGz+wgSoCCNIGwOFRkCB+8eJ1WFOZEZjKOQAAmYRqAka4isbzRa/nuor2ljOLHjtpkJcveMTk40nTaTQEACFKScHK4jkPfy5VK26QvX+UWHSMCzBDKzZFursTK34nDZWNTIsxg0xyf2yJSzR7TyPAcCcBcBClJ3xZPeiEjR4qfUFxsJkIDLCETHSF72ePkmZZS8d8i7d7hfMraNjOic4bLg0h2vE6Ag9foMcKH/5TvWS+5TZ7jQM7pEAiSgEShv1Uc2NR0jrxQMlNzyOE+Bue+ETtKqUYKnfKaz7idAQer+GHvSw4N3j5eqwkOe9J1Ok4CnCKQ0kT3txsmimOHyZV5z17veIj1eHjips+v9pIPeI0BB6r2Ye8Ljgnf+T0pWf+AJX+kkCZDAHwSK2o+Q7zNGy6uHerkWCZbqsWTPRgJuI0BB6raI0h9FoHTtx5L/1o2kQQIk4EEClU06ytaWY+W98iGyuSjFVQTOGNZSpvRq7Cqf6AwJgAAFKeeBKwlU5u2VQ/dNcaVvdIoESCBIAnEJcqj9BPkqeZTMP9QuyJfs/djt07OlU3NeHGDvKNG6hhCgIG0INb7jCAK5z54r5b+tdoStNJIESMBcAmWt+8sPTcbIK/kDpbgiytzBTOq9Q5NE+cdx3q0uYBJWdmsTAhSkNgkEzTCeQNFnT0vRoieN75g9kgAJOJdAegv5vfV4+TRmmHyb56yl76P6NpWZg91/cMu5k4uWh0OAgjQcenzX1gTKfv1W8l640NY20jgSIAHrCORnj5WVaaPl7UNdrTMihJFvnNZeerV2157YENznoy4nQEHq8gB72r2qSjl0/1TBflI2EiABEghEoKJZV/ml+TiZUzZEthfH2xJUy4x4uf9ElnuyZXBolCEEKEgNwchO7Eogf/bNUrpmvl3No10kQAJ2IpCQKvvaT5BlCSNkcU5rO1kmk3o2lrOGt7SVTTSGBIwkQEFqJE32ZTsCJd++LQVz77KdXTSIBEjA3gSK2w6WdZlj5ZW8flJRWWW5sVdPaicD2qdZbgcNIAGzCFCQmkWW/dqCQOXBHXLo4eNFKspsYQ+NIAEScBaBqkZt5LdWE2RB9DBZm2eNIMxMjpUHTu4i8THOrA7grIjTWqsIUJBaRZ7jRoxA/pvXS+m6TyI2HgciARJwI4Eoyek4Ub5JGSXv50S29NKoLo3kojH22kLgxgjTJ2sJUJBay5+jR4AA9pBiLykbCZAACRhBoKxFL9nYbKy8WzpE9hZHG9FlnX1cOq6NDO+UYfo4HIAErCRAQWolfY4dEQJVZUWS8/AMqczZFZHxOAgJkIBHCCQ3kl3tJspncSPky9xmpjjdJDVO7p3RSRLizBe+pjjATkkgSAIUpEGC4mPOJlD44b1SvPx1ZztB60mABGxLoDBrhHyXMVreyOllqI1H9G4ipw9tYWif7IwE7EiAgtSOUaFNhhMo2/yN5P33YsP7ZYckQAIkoCdQ2biDbG45XubLMNmUH/6d87ce3UG6tEgmZBJwPQEKUteHmA5qBHKfOkPKd6wnEBIgARIwn0BMnBzIniRfJo6UBblZDRqvZ+sUuWla+wa9y5dIwGkEKEidFjHa22ACRUuek6KFjzX4fb5IAiRAAg0hUNq6v6zLHCPvlB0uucWVQXdxzohWMqFHZtDP80EScDIBClInR4+2h0SgYs8vkvPoiSG9w4dJgARIwCgCVanNZHvbibIwepisym9cZ7cpCTHy8MwuPMxkFHz2Y3sCFKS2DxENNJJA3it/lbKNy4zskn2RAAmQQMgE8jqMlRWpo2VOble/7yIzigwpGwl4hQAFqVciTT8VgZKVc6TgvTtIgwRIgARsQaC8WVfZ1GycvF8xRLYXxVfbxMNMtggPjYggAQrSCMLmUNYTqCo8pJbtK/P3W28MLSABEiABjUB8suxpP0mWxo+QncmdBYKUjQS8RICC1EvRpq+KQOGC/0jx5y+SBgmQAAnYksD+4VdLlyNOt6VtNIoEzCJAQWoWWfZrWwIVezZLzuMzRSrLbWsjDSMBEvAmgZhm2ZJ+4UsSlZDiTQD02rMEKEg9G3pvO459pNhPykYCJEACdiKQNPEvkjT6PDuZRFtIICIEKEgjgpmD2I1A+dZVkvvc+XYzi/aQAAl4mEB0SmNJv+hliW7E0/UengaedZ2C1LOhp+P5r10jpT8uJggSIAESsAWBxBFnSPKUq2xhC40ggUgToCCNNHGOZxsCEKMQpWwkQAIkYDmBqGjJuOQViWnZzXJTaAAJWEGAgtQK6hzTNgSwbI/lezYSIAESsJJAQv/pknLcbVaawLFJwFICFKSW4ufgVhNgoXyrI8DxSYAEQCDtnKckLnswYZCAZwlQkHo29HRcEagsVyWgUAqKjQRIgASsIBDXbbSknfaQFUNzTBKwDQEKUtuEgoZYRQBF8lEsn40ESIAErCCQevK9Et9rohVDc0wSsA0BClLbhIKGWEUA14jmPnm6VObutsoEjksCJOBRArHtDpP0C/7rUe/pNgn8SYCClLOBBESk+MtZUvjRg2RBAiRAAhElkHLM3yVh4HERHZODkYAdCVCQ2jEqtMkSArnPnC3l29ZYMjYHJQES8B6BuOxBknbO095znB6TgB8CFKScFiTwPwKl6z+R/DeuJw8SIAESiAiB1FMekPge4yIyFgchAbsToCC1e4RoX0QJQJBCmLKRAAmQgJkE4ntNkNST7zNzCPZNAo4iQEHqqHDRWLMJYMkeS/dsJEACJGAmgfRzn5XYDgPMHIJ9k4CjCFCQOipcNDYSBHC4CYec2EiABEjADAIJg2ZIyvSbzeiafZKAYwlQkDo2dDTcLAIo/5T79NksA2UWYPZLAh4mEBWfLOkXvigxzTt5mAJdJ4HaBChIOStIwA8BloHitCABEjCDQNLocyVp4mVmdM0+ScDRBChIHR0+Gm8mAZaBMpMu+yYB7xGIbtRK0i98SaJTm3jPeXpMAvUQoCDlFCGBAARYBopTgwRIwEgCyUdcLYnDTzeyS/ZFAq4hQEHqmlDSETMIFLzzf1Ky+gMzumafJEACHiIQ27q7yo5KdKyHvKarJBA8AQrS4FnxSQ8SqDiwTfKeO18q8/Z60Hu6TAIkYBSB1FMflPjuY43qjv2QgOsIUJC6LqR0yGgCJStmS8H7/zS6W/ZHAiTgEQJYpsdyPRsJkEBgAhSknB0kEASB/Df+JqXrPw3iST5CAiRAAn8SiG3TU91Xj3JPbCRAAhSknAMkEBaBit2bJPf5C6SqKDesfvgyCZCAtwiknf6wxHUd6S2n6S0JNIAAM6QNgMZXvEmg+MtXpPCjB7zpPL0mARIImUDiqLMledIVIb/HF0jAiwQoSL0YdfrcYAJ5s66Qsp8+b/D7fJEESMAbBGLbHfbHUn1svDccppckECYBCtIwAfJ1bxEo375W8rB0X17qLcfpLQmQQEgE0s56XOI6DQ3pHT5MAl4mQEHq5ejT9wYRKFrynBQtfKxB7/IlEiAB9xNIGnO+JE241P2O0kMSMJAABamBMNmVdwjkvXChlP36rXccpqckQAJBEYjtMEDSz3laJCo6qOf5EAmQwB8EKEg5E0igAQTKt62RvBcvlarSwga8zVdIgATcSgD7RuOyB7nVPfpFAqYRoCA1DS07djuBkm/floK5d7ndTfpHAiQQJIHkqddK4rBTg3yaj5EACegJUJByPpBAGAQKP7xHipe/EUYPfJUESMANBBIGnyApR9/kBlfoAwlYQoCC1BLsHNQtBHDaPu+lS6V8yyq3uEQ/SIAEQiSAJfrUMx5liacQufFxEmCGlHOABAwkUL7jByVKeYuTgVDZFQk4hEB0WlNJO+NRiWnZ1SEW00wSsCcBZkjtGRda5TACJavek4I5tzvMappLAiQQLoHUk+6W+N6Tw+2G75OA5wlQkHp+ChCAUQQK5z8gxV+9YlR37IcESMDmBJLGXyxJYy+0uZU0jwScQYCC1BlxopVOIFBVKXkv/kXKNi93grW0kQRIIAwC8X2OkNQT/xlGD3yVBEhAT4CClPOBBAwkULHrJ1WftLLggIG9sisSIAE7EYhp1V3SznxUolMa28ks2kICjiZAQero8NF4OxIoXfuR5L/F8i92jA1tIoFwCUTFJapDTLiRiY0ESMA4Ap4QpMXFxVJSUiJpaWkSHc3r3IybPuwpEIHiL2dJ4UcPEhAJkIDLCKTO+IfE953mMq/oDglYT8D1grSwsFBuvvlmefPNN+WFF16QyZODOw25cOFCufTSS+Xcc8+Vq6++WuLi4qyPFi1wFIHCjx+S4i9ecpTNNJYESCAwgeSjbpDEw08iIhIgARMIuF6QIjv6j3/8Q95991155plnZPjw4QpjWVmZ3HvvvfL555/LE088IR06dKiBl4LUhNnmwS7z375FSr+f50HP6TIJuItA0sTLJGn0ue5yit6QgI0IuF6QBmINoXrbbbfJypUr5cknn5ROnTrZKCw0xU0E8v57sZRt/sZNLtEXEvAUgcRRZ0vypCs85TOdJYFIE6AgpSCN9Jzz5Hg5j5wgFXs3e9J3Ok0CTiYQ32eKpJ74Lye7QNtJwBEEg1bjFQAAFohJREFUTBOkW7ZskUsuuUR9jR49WmbNmqX2cf7yyy8ycuRIueKKK9TyeVRUVA1Q2PM5e/ZsmTt3rnz11VeSmpoqgwcPllNOOUUmTZok8fHxNZ7fv3+/PPvss/LOO+/I9u3bpW3btqrfG264QVq0aKGefeSRR2TevHnVS/NYukd2NJiG5fzp06fL3r171Z7SmJgYefjhh6V58+Y1Xt+zZ4/yKTMzU20FwAGqqqoq+fHHH5V9H3/8sRw6dEj5fuaZZ/r1JRh7+IxzCRz811heL+rc8NFyDxJAeaeMS171oOd0mQQiT8A0QQrhefHFF8u4ceNk3bp1snv3bnWgCEvlEKbl5eVKuB1zzDHVXkP0XX/99Uq8TZw4UQYOHChFRUWyYMEC2bBhg5x11llyyy23SHJysnoHYhTPQ7geffTR0q5dOzl48KASgXfccUf1MvxDDz0kH374YfXS/IoVK+TLL7+UxYsXy9atW+WEE06QRo0a1aC/c+dOdQgKYvb444+XiooKue+++9T3nnvuOSUs9Q02nnPOOUroXnDBBUqMzpkzRwljiGT4npCQIEuXLpXly5erZ/CzxMTEyEedI1pCALVJD90z0ZKxOSgJkEBoBFDeKfOmJSIxPNAaGjk+TQINI2C6IP3hhx/UKXVkSjUhCQF55ZVXSnZ2dnW2sbS0VO6++2555ZVX5J///Kccd9xx1SWa8vPz5a677pKXXnpJ7r//fpUtRdNEIDKe06YFLsPhK0jxbn17SCFajz322GpBindwAOq8886T888/X/mEbCkaDkjBvs8++0yeeuop6datmxLF8HnYsGHqlD8yvWjw8/HHH1fZWn/CtmFh5FtOIVCx+2fJeYyndJ0SL9rpXQKNrl8o0SmZ3gVAz0kgwgRMF6T9+/dXWUNNjGqiDCff33jjDXnttddkwIABaikfGdXu3bsrQYolb32DwENWEVlTiD8IPE2Q3nPPPXLqqacGrDFqlCA9cOCAWpaHmH3ssceqtwT89ttvajm/S5cuyjb4CpEM4YmMar9+/fz6cvLJJ8vll18e4ZBzOKsJlG9ZKbnPX2C1GRyfBEggAAEs02O5no0ESCByBEwXpEceeaTKhvo2LIUjI6otiWsZyeuuu87v81iKv+yyy9TSOcRgkyZNqpfsly1bJieeeKKcfvrp0rlzZ4mNja0xnFGCFMvwEJq33357jZqm2J8KsaxlarXsK7Ye+NsOgL2k2Cc7ZcoUJda5bB+5CW+Xkcq3r5Pcp8+0izm0gwRI4H8E0s9/XmKzaiYRCIcESMB8ApYJUhxCQnZQE6Ta/3/ggQdk5syZtTzXBCkOD+nLNGEfKQ5MPf300+rQELKR2Js5YsSI6oypUYIURq1Zs0btZcWeVexnRUO2d9WqVSojmpWVVb0d4OWXX64zgsiq/u1vf2PRffPnuS1HwL33OY/Xnuu2NJZGkYAHCKRfPEtiW/f0gKd0kQTsR8AyQaplSLXbk77++muZMWOG1JchBcJHH31UnWbXN2Qlv/jiC3nwwQfl559/VntTkYFEM1KQajc/bdq0SQlQ7B/FVgMIYOwVxY1O9e1Ptd80oEVWEajYt0VyHj7equE5LgmQwP8IZFz2lsQ0Zz1qTggSsIqA6YJ07Nix6iS8fhldE3U4BPTiiy/KYYcdpg4B+e4R1UNZvXq1OsWuZSZ9yz9pz+JEPwTiUUcdpcQtDh75E6TaQSSIWH+F8f0datLGwL7Xa6+9Vi3RQ3zeeOONNQ4oYWkfghiCFdlblK1iI4FABCoP7ZRDDx5JQCRAAhYRyLjyPYlp3M6i0TksCZAACJguSHHK/pprrlGHfrBXEmINp9VxOAhiVTsEpIlU7McMdMoey/pYmh8zZoyKHk6qd+3aVZWWio6OVt/ThCvuoNcODPkTpFrmNNBp97oEqXYAC1UCsKe1oKCgVm1SZHxxyh4+3nrrrTXKSlVWVsq3334rrVu3ViWh2EigMn+/HLp3EkGQAAlEmECja+ZLdMYfNavZSIAErCNguiBFcXrs7URGEwXyd+3aJe+//746JQ+hiLJIWsMy+FVXXSXfffddrTqkKHqPw1HIomrZViz3Yx+nVrM0JydHPvjgA0lPT1cCsUePHqrrQIJUu68eB6FQdB/F/FHWqU+fPlKXIEXpJuwbRdkmNAhO2KUv8o86qygBBXEN0Tl+/Hj1X+yFRXUA1GXVKgxYF36ObCcCVcV5cvCff/yxxUYCJGA+gczrF0oUSzuZD5ojkEAQBEwXpDhlf9JJJylxhpPlaPjeRRdd5Pf+eBxSglCDaMXyOwrWQ3DioNOQIUNqlHaCMPzkk09UfVJkXSH4pk6dqkQliuRrzfemJu37EI2vv/66yroi64ni9XfeeafqB4eUUO8UxfBxU5NvW7RokcrAQljj/b59+9Z6BplQZEqxLQH2QZj37t1b3SSFMlUQwr43VQURMz7iYgJV5aVy8I6hLvaQrpGAPQhk3rxMohJS7GEMrSABEjB/yT5Q2SeyJwESCEwAy/dYxmcjARIwnkDjW5fzBibjsbJHEgiLQEQypP7qkIZlNV8mAQ8QyHvxUin75WsPeEoXSSAyBLBXFHtG2UiABOxHgILUfjGhRSRQTaDw44ek+IuXSIQESCBMAnEdD5e0s58Msxe+TgIkYBYB0wQpDgjhlDnumOf1mGaFj/16gUDJqvekYM7tXnCVPpKAKQQSBp8oKUffaErf7JQESMAYAqYJUmPMYy8kQAIgULphieS/elWDYexKzpatab3kYEJLSSrPk9aFP0uXQysb3B9fJAGnEEieeo0kDjvNKebSThLwLAEKUs+Gno47jUD5b6sl//XrQj7stCWtt3zfdFwtd1sWbpYhuz90GgbaSwJBEYhOyZSU426XuK4jg3qeD5EACVhLgILUWv4cnQRCIoCrRgvm3CEQp8G2+VkXSGlMot/HB+35SNoUbAq2Kz5HAo4gENvuMEmZcSdvX3JEtGgkCfxBwHBBmpubq4rGu6ElJSW5wQ36YACBoqIiA3qJfBfJycnSvn37gAO3z1sv/fYtirxhHJEETCIQ33eapM5wx2eQSYjYLQnYkgAFqS3DQqNIwBgCKSkpkpWVFbCzdvkbZMDeT4wZjL2QgMUEksZdJPhiIwEScB4BwwUpEDg1m+S88NFirxMo/elzKf7sGanYt9UvioqoWFnU4VypjIr2+/P++xZKVt4PXsdI/x1OIKZVN0meeJnEdRnhcE9oPgl4l4ApgtS7OOk5CUSeQGXePin69P/bu9PfqK47jOO/WW2IDTZmNwlbgs1itgAGBQgQtiRV+6KqUvVNXrTvmj8nlapKzetKzYuqKiSEJWDWshsSMGZJjAMmrBUYY8+MZ6rnkGvGxmD7cmeY8XyvNPLEnnuWzx2kJ+fcc+7n1nPm34NW3lq10i5WP/840gk9t2zdzX/mv8HUiECAAmUrfmtjt3xmoTHjAyyVohBAIN8CBNJ8i1MfAjkS6DnxpXXt+dwyTx4+V8MP4xrsx8oGexivsVi6x2o7W23hgyMWTSdy1BqKRSC3AuGKGhuz+TMrW/6b3FZE6QggkBcBAmlemKkEgfwIpDpa3Ghp8vKRQStMhuMWI4Tm52JQS84E4vXvuzAamTw3Z3VQMAII5FeAQJpfb2pDIC8CT/b91Z7s/1te6qISBPIpMGbzn23M+j/ms0rqQgCBPAgQSM1Mjzk9fvy4PX782GKxmNXV1dny5cstEon0uwS9vb3W1NRkt27dss2bN9ukSZPycImoAgF/AsnWQ9a19y/W23HJXwGchUABCURrF7pR0djcxgJqFU1BAIGgBHIWSB89emQ7d+60rq6uQduqMLdt2zYXAAceCohnzpwx7WmaTqctHA7buHHjbM2aNTZ16tQh+55IJOz8+fN27do1FzIzmYyVl5fbvHnzbPHixf3qvH37tu3evdsmTpxoK1assIsXL9qVK1ds5cqVtnDhwn516W8nTpyw+vp6W7Vq1ZDt4AMIvG6BTKLLupu+sCdNX7zuplA/Ar4Fytd+amPe/5OFyt7wXQYnIoBAYQvkNJDu2LHDFA4HC52TJ0+2DRs29BuF1Ajk/v37rb293UKhkFVVVVlFRYV1d3fbvXv33MhlY+PL/+9YAfirr75yYVYjnKpb5SaTSXcltCdjdr0KmC0tLbZp0yarra11AVZBWvVu3bq1r30PHjxwwVX7Our3g/WpsC81rStlgVTbGRdKk5cPlzIDfS8yAd0rqjAafWtpkbWc5iKAwEgFch5IJ0yY4ALccA6NijY3N7sgunHjRhs/vv82Ht5o6cvK0sisQu0777zjXgqlOk9T8gqeCrrr1q2zOXPmuGK++eYbu3//vn388cdWWVlpPT099vXXX7u/bd++3crKylyg3bdvn929e9f1paamZjjd4TMIFJxA97F/uBHTdOfdgmsbDULAE4hMnOWCKCvo+U4gUDoCBRNIFSQ1sqmRzC1btphGUIM8tFm/Rj41crpo0SI3JT/cQKqgfO7cOXfOggULgmwWZSGQd4Hee+3WffDv1nN68H1L894gKkQgS8BNz6/91EJjq3BBAIESEiiYQNra2mpHjhxx0+YKpEEf3sinRkOzA+mxY8fs8uXLfVP2XnDVlL3uce3o6LC9e/fatGnTnrvFIOg2Uh4C+RRIfL/bTeOz6Cmf6tT1IgGm5/luIFDaAjkPpJoi14IhHbrvUsFu5syZFo/H+8krGGrR0NKlS23ZsmWBXxVvBFaBM3vK/saNG246XiOyWtSkYKyAunr1ane/qab0dQ+rwunAWwgCbyQFIpBnARY95Rmc6p4TYHqeLwUCCEgg54F0sOfaK5hqcZLu8fQOBT+FQ62C7+zsdO81qqlAO3bsWDeqqdXtWnHv59Cq+1OnTrlQ+eGHH7pV996hEKq/KXgqKCsQq66TJ0+6+07fe+89mzuXDZj9uHNOcQikblwwPemp5/S/iqPBtLLoBULllVbe+ImVr/kD0/NFfzXpAAKvLpCzQKqmKYxGo1E3MqqFRVqpfvbsWbeKXr//4IMP3IipDi+Q6r0WImnhkEKjwqnO06FtmLx7P0fSdW+FvNqj7Zrmz58/5Ok//fSTffvttzZ79mxbu3atXb161QVUreJXf9SWXIzkDtkwPoBADgVS7eeeBtOz/8lhLRRd0gKhkAuiZY2fWKRmZklT0HkEEHgmkNNAOhi0VqwrfGpz+VmzZrnV9NmBtKGhwW1Knz0Sqql8rZLXivePPvrI7Uk63EOLpBQsNeI6cMunF5WhEKwFVgqeWmmvQKv7SLV3qrdXqfY41bS+9jblQGC0CaR+PG3dJ760xPmnO05wIBCEQNnSX7kgqk3uORBAAIFsgbwHUlX+3XffuQ3mszfH90ZINT0+MOR5C400OuntFzqcy+jta3r9+nW3ob7Cb/ZU/YsCs7aN0mIm7Vc6Y8YMO3TokLW1tfWt/tdKfa3Y172xemITBwKjVSB57bgbMU18v2e0dpF+5UEgPn+DlTX+3mJzeKBIHripAoGiFHgtgVT3ZR49etSmT5/uFgvp0CimntA02KImb4W8guBwA2n2Jvua/tfK/aHCqNrhPY1J0/oj2RqqKK8+jUZgmALJy0eeBtOW/cM8g48hYBabvcIF0fiCTXAggAACLxV4LYHUC58aCdWIaPaoqUYkB2775I1I6j5UTaFrs/2XHQqjhw8fdo8OHUkYfdHTmIazeT7fMwRKQSDZetB6mnda4vyuUuguffQpoCn5slW/s7Jlv/ZZAqchgECpCeQkkOpxobrnUguCFDqz7we9cOGCm67XoqbsDfAVBvWEJIVJb6pcF0P/rdFUbcWkBVA6R4ue9HvVcfPmTTeqqpf3eT9h9GVPY2LKvtT+WdDfoQRSNy9aonmHC6eZrv8N9XH+XiIC8UVbLd6w3TRFz4EAAgiMRCAngVQLiXbt2mV37txx0+QapVQo1ab0ug9U77XaXVsrZR9auKTA6u1dqkVMeoa9ztFG9bpfs7q62p2SvdG9NtP3Hk+qUdGDBw9aJpNxi5IG2yZK5ep+Uq8slfeypzFpVwCN6qoeBV9N66setoMayVeNz45GgfTD25Zo3mk9zTus9/bV0dhF+jSEQLi61soatlm8YZtFpjzbyg84BBBAYCQCOQmkaoA2otdz6bV9kvb3VEDUHp9Tpkyxd999t18YzG6wwp72DFUI1TkKjxpp1RZL2feAKvTu2bPHfv75534jpLoP9cCBA26bqRcdakf26KxCrwK02qbRWY3ADjwUlBVaNfqrdixZsoTHiI7km8ZnR7dAJu1CqcJp8up/R3df6Z0T0AIlNxrasM1C8TGoIIAAAq8kkLNA+kqt4mQEEChageSVo32jpkXbCRo+qECo7A0XQBVEtWCJAwEEEAhKgEAalCTlIIBAP4Heu22WvNRkiUtNlvrxFDpFLBCbs9Jide9bfP5GC1c9fZgJBwIIIBCkAIE0SE3KQgCBQQVSN77vC6e9HZdQKgKB6PQFFqtfb/G69RaZ1v9+/yJoPk1EAIEiEyCQFtkFo7kIFLuANttPthxwI6fpBzeKvTujqv2RmrcsVrfe4vXrLTqLKflRdXHpDAIFLkAgLfALRPMQGLUC6ZQlWpr6Rk7ZPur1XOlwxQQ3He+CaN16s1Do9TSEWhFAoKQFCKQlffnpPAKFIZDp7rRU22lLtp1xP1Pt5wujYaO0FdEZiyz65mKLvrnEYm+vtlB55SjtKd1CAIFiESCQFsuVop0IlJCA9jfV1H7qh5OWajtjvffbS6j3wXc1MnGmxeY0WvStJS6EhqunB18JJSKAAAKvIEAgfQU8TkUAgfwIaMV+Svee/vLKdD/KT8VFWkv4jWqLzm18GkJnLjPdG8qBAAIIFLIAgbSQrw5tQwCBQQV67103rdbvvXXJUh0t7n26815JaoXHT7HI5Ll9r+i0eotMnVeSFnQaAQSKV4BAWrzXjpYjgECWQPrRHRdMvYCqn6NpFX+4oqZf8PRCaKi8gu8BAgggUPQCBNKiv4R0AAEEXiSgxVK9t1os/fDO09ej28/9tN5UwQBqtDNcNd0i1bXup+71jOg1+W0Lja0qmHbSEAQQQCBoAQJp0KKUhwACRSWQfvzAMgOCaib5xCzRbfqZ6fv5xCz57HeW9TeLRC0UjppFYvbsfdRCkahZ+Jffuff6TNTClZP6hU4vhFo4UlR2NBYBBBAISoBAGpQk5SCAAAIIIIAAAgj4EiCQ+mLjJAQQQAABBBBAAIGgBAikQUlSDgIIIIAAAggggIAvAQKpLzZOQgABBBBAAAEEEAhKgEAalCTlIIAAAggggAACCPgSIJD6YuMkBBBAAAEEEEAAgaAECKRBSVIOAggggAACCCCAgC8BAqkvNk5CAAEEEEAAAQQQCEqAQBqUJOUggAACCCCAAAII+BIgkPpi4yQEEEAAAQQQQACBoAQIpEFJUg4CCCCAAAIIIICALwECqS82TkIAAQQQQAABBBAISoBAGpQk5SCAAAIIIIAAAgj4EiCQ+mLjJAQQQAABBBBAAIGgBAikQUlSDgIIIIAAAggggIAvAQKpLzZOQgABBBBAAAEEEAhKgEAalCTlIIAAAggggAACCPgSIJD6YuMkBBBAAAEEEEAAgaAECKRBSVIOAggggAACCCCAgC8BAqkvNk5CAAEEEEAAAQQQCEqAQBqUJOUggAACCCCAAAII+BL4P/tALp8+qbgn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83212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682" y="2626894"/>
            <a:ext cx="7459652" cy="5966032"/>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29" name="TextBox 3"/>
          <p:cNvSpPr txBox="1"/>
          <p:nvPr/>
        </p:nvSpPr>
        <p:spPr>
          <a:xfrm>
            <a:off x="2927515" y="826577"/>
            <a:ext cx="13620683" cy="2335576"/>
          </a:xfrm>
          <a:prstGeom prst="rect">
            <a:avLst/>
          </a:prstGeom>
        </p:spPr>
        <p:txBody>
          <a:bodyPr wrap="square" lIns="0" tIns="0" rIns="0" bIns="0" rtlCol="0" anchor="t">
            <a:spAutoFit/>
          </a:bodyPr>
          <a:lstStyle/>
          <a:p>
            <a:pPr>
              <a:lnSpc>
                <a:spcPts val="9600"/>
              </a:lnSpc>
            </a:pPr>
            <a:r>
              <a:rPr lang="en-US" sz="6600" spc="-80" dirty="0" smtClean="0">
                <a:solidFill>
                  <a:srgbClr val="000000"/>
                </a:solidFill>
                <a:latin typeface="Graphik Regular" panose="020B0503030202060203" pitchFamily="34" charset="0"/>
              </a:rPr>
              <a:t>Sentiment distribution</a:t>
            </a:r>
          </a:p>
          <a:p>
            <a:pPr>
              <a:lnSpc>
                <a:spcPts val="9600"/>
              </a:lnSpc>
            </a:pPr>
            <a:endParaRPr lang="en-US" sz="6600" spc="-80" dirty="0">
              <a:solidFill>
                <a:srgbClr val="000000"/>
              </a:solidFill>
              <a:latin typeface="Graphik Regular" panose="020B0503030202060203" pitchFamily="34" charset="0"/>
            </a:endParaRPr>
          </a:p>
        </p:txBody>
      </p:sp>
      <p:sp>
        <p:nvSpPr>
          <p:cNvPr id="28" name="AutoShape 2" descr="data:image/png;base64,iVBORw0KGgoAAAANSUhEUgAAAqQAAAGiCAYAAAAx99QpAAAAAXNSR0IArs4c6QAAIABJREFUeF7snQd0VVX2xnd6Twi9BkKv0qX3JqhYsGDvddSxjnX+tnHGPo69Oyp2VEQFRQEBGyKIFAVRBAHpJb0n//Ud58abl/eS9/Lufbd9Z60sZ5J7z9n7t094X/Y5Z5+oqqqqKmEjARIgARIgARIgARIgAYsIRFGQWkSew5IACZAACZAACZAACSgCFKScCCRAAiRAAiRAAiRAApYSoCC1FD8HJwESIAESIAESIAESoCDlHCABEiABEiABEiABErCUAAWppfg5OAmQAAmQAAmQAAmQAAUp5wAJkAAJkAAJkAAJkIClBChILcXPwUmABEiABEiABEiABChIOQdIgARIgARIgARIgAQsJUBBail+Dk4CJEACJEACJEACJEBByjlAAiRAAiRAAiRAAiRgKQEKUkvxc3ASIAESIAESIAESIAEKUs4BEiABEiABEiABEiABSwlQkFqKn4OTAAmQAAmQAAmQAAlQkHIOkAAJkAAJkAAJkAAJWEqAgtRS/BycBEiABEiABEiABEiAgpRzgARIgARIgARIgARIwFICFKSW4ufgJEACJEACJEACJEACFKScAyRAAiRAAiRAAiRAApYSoCC1FD8HJwESIAESIAESIAESoCDlHCABEiABEiABEiABErCUAAWppfg5OAmQAAmQAAmQAAmQAAUp5wAJkAAJkAAJkAAJkIClBChILcXPwUmABEiABEiABEiABChIOQdIgARIgARIgARIgAQsJUBBail+Dk4CJEACJEACJEACJEBByjkQEQK7d++WhQsXyqZNm6SgoECioqKkUaNGMmLECPUVExMTETs4CAmQAAmQAAmQgP0IUJDaLyaus2j16tXy1ltvSVlZWS3fkpKS5IILLpC2bdu6zm8rHILwnzVrluC/GRkZctZZZ5GtFYHgmCRAAiRAAiERsESQHjx4UFauXClr1qyR/fv3VwuVuLg4adKkiXTt2lUGDx4szZs3V5k0NucSyMvLk6eeekr27NmjnIiNjZVOnTpJcnKybNu2TYqLi+XCCy+Uli1bhuRkVVWV7Nq1S5YtWyY///yz5ObmSmVlpeoffQ0dOlT69u0rCQkJIfXr9Ic///xzmTt3brUbkydPlokTJzrdLdpPAiRAAiTgcgIRFaSFhYXqwxIZM4iH+lqzZs3k2GOPlS5dutT3qGd+vnXrVnnhhRcELNu0aSPnn3++pKSk2Nb/tWvXqowdBCRE6DnnnCPt27evtre0tFTwh0gof3jAd2Rcf/jhB9VvoIbxpk+fLv379w+pfzvB/O6775Sv5eXl0rNnTznttNMUr0CNgtSY6FVUVMibb76p/q3C3MS/Q/gjh40ESIAESMAcAhETpNu3b5eXXnpJDh06VMMTfLhqggpLuthfqG9Ydrz44otV5pRNBALv5ZdfViiwB/Mvf/mLWpq1a1uwYIF8+umnyjwIqjPOOCOs/aJFRUXy4osvyubNm6tdhmDAHEJ2tKSkRPCM1uLj4+W8886T7OxsuyKq0y6wA0O0Dh06yLnnniuJiYkB3+GSvTFhRub++eefly1btqgOmWk2hit7IQESIIFABCIiSPVZPRgCAYFl+WnTpqnlVX12DKL0xx9/VCIGS7L48EUWMCsri1EU5wnSV155Rb7//nsVOyyhI8MXTtMLNMybQYMGqXmkzxJjS8gnn3wiq1atUpl4iOA+ffqEM6xl74YqSC0z1GUDU5C6LKB0hwRIwPYETBekyFYh0wBRioYsFpZRhwwZUucyKpZicSL7q6++kuOPP17S0tJsDzMSBjotQ6oXpOFmmbBU/8wzz8iOHTsU6n79+snJJ58cMOOKOYfl7mOOOcax2z4oSCPxW1V7DApSa7hzVBIgAe8SMF2QLl26VD744ANFGBmtSZMmyYQJExy7p8/qqeJlQYqMOQ5Iads6nJz5DHYeUZAGS8rY5yhIjeXJ3kiABEigPgKmClKcfIaA2Lt3r7LDjEM42DOIJeGvv/5andjX9g9qJ/aRRUM2tq6DP9gmgEweDslER0fXe4ABB3Gwj3Pjxo0q4wth1KNHj1qscSji22+/VWNj2wH8x1hYSsbp8H379qklZZQ+wslziPVWrVrV6geZYhxkwsGW+poRe25xoAMskJ3euXNntQCEr+i/V69eqnZoZmZmLXOQ2X7ttdfUYZD6Wqi2/vbbb/Lss8+qk/loRgpS9Pnll18KDhFhHoE1/oBKT0+Xbt26ybhx4+rcx4xqAo8//rh6t3PnznL22WcL9q/m5OTI4sWL1d5fPKPVX8X2hfHjx/vdDwruc+bMqfPAVn1s8XPE56KLLpLGjRvXeDyQrdjqgFqx69atU4fm8LvQtGlTGTVqlAwYMKDGYSrMEcQYvmnzGKsY8AuZ8Lr2ufrajn2vS5YsUSsi+DcDcwhzDfvGUW0Dv791VUtAxhzzAn+oYAvHSSedpIbQat/i9xT/Lmj+oD8cUPI9HIbfTfxeb9iwIRi8MnbsWLVdhI0ESIAESCB8AqYKUv0Ja5h64oknqg8YIxo+tNavXy+zZ89WH551NXzw4EMSH6z4UPJtoWZDfJ8PJIy05WptH6wm1g4cOODXXHwIH3HEEcpO/b5afVa0Pnbh1vXEMjcEZSAbtfHBcdiwYeoDWf/BDrGOLRr6Q0eBbA51fzCEz5NPPqlEC9rIkSPl6KOPDivbjph88803qvqDvzqpen8hSlFCyV8RfwjPxx57TB3aw+EjVBNAvziQFKhfHEo788wza9UJ1WdF64t3XT8PxLchtkJkY55jfkHoYW4jY+2vpaamKkFe375v/DH59ttvqz8o66qWgP5mzpyp9p37a/o/VCCIIUjnzZun/qAKVM0DfxyiRitioDXf3+v62EOkwy42EiABEiCB8AmYKkjxYbN8+XJlJTJNOC2PjEu4DR9eyMzgw17/gaOd2MfPkS3RZxTr2i4QCUGKrAxYaNk9zVbfU+EQpaecckqNQzgQOfAXYg//+5dfflEIkYFD9g7/1Ro4QziFkqHS3vVXwB72IMMLfmDqK64GDhwoJ5xwQg2RhhqzqA2KBmGKzBta69ata2SAQ7UVYyNTrPUN2zB2Q8s6YZ4gI4gDUJogguBCWSr4DH8h0PWn9pGBmzFjRi1Rqhd5KPKPGrrItmr9alUAfOclSpvhYgC9MELGD9lazG1kqH///XfFD8IMwrCuW63QPzKNyGAGI0h9bdUqFmA89KUXivC9d+/eqhyS9kcgeCF76Ts34D+ys4H2fvtWS9AyxxCxiCtELwSv9jvs7/dCm7d6QQrRimeR4UfT/MEfUPn5+TX+vcCqBESp9rsCX7GigTkLfphneMff3MX3MPcRDzYSIAESIIHwCZgmSH1FXseOHVXJGr14aqj5WFJDCSntwwof6scdd5xgDC0Dig/zn376Sd55553qUlP4oEJGqnv37jWGNluQ6gfDhx8OdSG7AlthJzKgEO+aWMWHHDJs/upNmrWHFMIHB4a0D2CIH2QfDzvssGoBhA9siKM33nijOjuGD3w8h2ylv2bkoSb0D/+RwdViD4bIuh955JEhi3D9PMLcgJDHMqyeO+KDfdD44wdjBppDekGq54AqEvgDQ9uKgT9APvzwQ/XHiSb2jjrqKBk9erRffqHuIdWLs2AEqX5Q/P5gFUMrsQZhjCVsLVuOWOMLTHznMf5YgLDH0nt9fuHn7777rtpmgwYxjj8sUG9YvzIA0Yu5hqobaIFEru9WDs0n/LGGA5Ha1hJsVcCKitYfhD2yvihH5ttC/Tehof+W8T0SIAESIIE/CJgmSH0/oI0o+QODfT8o8IEPoavPMOmDiywL9pdpy7z+xF6oHz6hLtlr9mAvH5Yy/d1KpBcedS27myFIkQ3CaXTsbUWDGEXtTixr+msQrc8991z1aXf8QYBsGDKevs1oQQpb33//fbUcq8/eQUQigwdB6W9va12Co77DdhgHS8AQW2jIEqJ8lT5T6U+QQsxD4Pnufwzlj7VICdJAtiJL+N///ldl57UWaEneN4MNgYn57vuHlV5A+rssQR8rZF7x+wtxjDhhOR6ZSX3zFaR4bsyYMTJlypRa2WRk659++mm11xct0LJ7qP8m8AOFBEiABEggPAKmCVIsLWNPHT6o0bD3Dvs4w23IaqEwOoRJXRkO/Tj6k/7+skahfvg0RJDW98Hruz8y0L5UMwSp7+n1ujJ2GlcsiSJ7hjhAAJx++ul+a30aLUgxPjJ0OBTmb38mMqbIjGFva4sWLQJON2x7wF5XiKi6BLXWATLDEDLI2uEwFi4k0P8R5CtIkW3EcjD+uPDXVqxYof4IQKvrgoNICNK6bMVchyCE6EOrbx7rb4pCRhPbdCBg9Q1VN/A7iXb44YerLRB13dSl//1FPVnMNf3zvoLU3zaSQOMHumwg1H8Twv13je+TAAmQgNcJmCZIfT8kwq1BqQVK/2GGDB723+FDsq7mK7h8D1eF+uHTEEFanyD37RPL+v6Wwc0QpHpxFOxeX2RJccBIu6MeS84Qsr7NDEGqjYEsF+YDlmB9D6/Ut5Svv0EqmOy9XnDijxpkkPVXoNb3c18u+t8P7C9Fhrm+zHkwNzWFumTvz5e6YlgfK73Q9ye0fQVuMJUS9HMee0xRsUK/R1rvs78/Fnz90fcXSDSH+m+C1z9I6D8JkAAJhEvANEGKq0KxJ1E7EGKEIEU2Dlk57cBCsKdcfQuq+4qnUD98GiJI6/M/WBvMEKR6kR/sXl/fWAS6FtRMQaoXphCYYONbGguCA1s69KWPsAQ/a9Ys9Tya72Erf79UvodcfIWUryCt73axYIQj7DA7QxpMpQP9/KhPkOr98idI9SsnWOHAsn5dJdnAQH9Qy1+f9Y1ZlyANlJ0O9vcx3H+A+T4JkAAJkMAfBEwTpGbsIW3oh4RvKSLfD9VQ+3WbIG3o9Z6vv/569b7TQNm7SAhS7ZcZcUE1Aiwb66sB+J6mDrW8j79/LLwkSPWiOFxBGugAUrD/IFOQBkuKz5EACZCAswiYJkh9l3QDHXAIBVeowlHfd12iK9R+KUj/IBtM9i6SglSLN7Zo4CCO/nS4/jBMuIIU2xqQAdUvsbs5Q2onQYoLKLCHVH9QihnSUP4V5bMkQAIkYE8CpglSZKggClATEQ0nny+55JKAp+GDwROqcNT6ZIa0brpuyZDqvdyyZYs6tKSV0tJv72joPKqLIgXpH3TqE4fBblUI5t8D7Zn6xvTtK5htL2bMkVB84rMkQAIk4DUCpglS3wxasCfi6wqAr7Bs6B5S3/2coX74uC1Dql96b+ge0kBLuVZkSDGH6iqt5Lv/tb5l6GD+UaAgDU6QBltNIhjmFKShUOKzJEACJGBvAqYK0l9//VXVq9RqGOIOdCy31XXTTH24gtm36NuH/pQ9ysWgOD5s0ZrvIZdAJ8a1590mSLHvcv78+cq9YDPZvlsypk6dqgrL+zarBKlvht730JX+FrFgRXhdc5OCNDhBGuy8qe/fAf3PmSENhRafJQESIAF7EjBVkEIUoGYobkxCwy032MvXr1+/BtPQlyjCrU8ovF3f9X36PXCBBJde6Na339X3is367rKHs0adsg/1wzcY0PpSPRDsqAuJ+pB1NTDALTp1XVGJ960SpLgI4amnnpK9e/cqN3B1K/zSGpZtcdIef4ygbNiFF16oTts3tJklSPXLy2aVfaqvIoCRe0jBGzdtYf6g1XUrWbCxCPV3IpgleyvnbrB+8zkSIAEScBMBUwUpQPne9IIP/5kzZ9a6vtMXqnZNJcr56Iuco/Yk6l9qBffrK0COu8hx/7l29/bQoUPVNaO+hbj1Bb1RCgelgiAAfNu6devUXd7a3kT83CpBioMdsBOnyMNpKM2FEl0o1YWGqyNR31VfKknfPw4L4XntthvcH44i8P6uOjVKkGI+4I8GcD/22GPrvI3J9456f9tFfAUr/kg6+eSTG5y9j4QgDaZGbDB7NEO11UhBinmkv1QBsUFdYGy/aWiLhCANVNasoTbzPRIgARIggZoETBekvuIAw6NoOT6AJkyYoESPXhwiq4qDULiJZ/PmzeraRX0GB/3hAxL3ZmsNBfJxFzYyXFpfyNzhKkzcG66J0bqElv4mHvSL23tOPfXU6uszcQf5okWL1PWRvkXYIylIUcfxiSeeEFyBiAYhhQ90iEHYBZEIpqFuiwAr3BwEbmjoA8IPYhPxQkP/yHbPmTOn+gR7fTf3GCVI9dskkGnHlgtcE4o74jX7YCOEJuYGMulanAIJZsTz448/VllSzBtcnwmf/dXFxDPo+7vvvpO2bdvWysqHKvKCEY7wx7dMEn5nJk2apHxGrBBvzFVt3gfTb6i2Gi1IEUusnCAzj4a5i0sVkJX3N2/hJ7bd4I9B/EGJ4vf6ZpYg1fuNP1LxR5f2xx9qo6Lmra8t/IAhARIgARJoGAHTBSnMCnT/uPZhpAkAiFH8Q69v/u51R0YPBfKRfdU3fLChLwgR7FXTC8f6hBMEx7vvvitff/11dZf4kEd/+PDX94di6+3atZOVK1eqZyMpSMESIg8fzlrT/AY7iDVkNyGaQmnoF/sq4ZP+jnj0p8VH+xDW+g1mC4ZRghRj6vd96m2AfYiVv/njrzC+9i58nj17dnUc8X3EumnTpuoPEfxvzKGdO3cq4afVNvW3/SJUkReMcIQ9vtlrfA+/E9iugngga3rppZeq//oK2EBF70O11WhBCjt9s+zavwX4vcK2GjQIV9xhjz8EEIdA/pglSH33wGv/HsA2sO/fv79a7WEjARIgARIIn0BEBCnMhMjBUt17770nyPIF05D5OeaYY9RtLr5L7MhY4gYZfSYsUJ8QF/jgqOtuc+3DH/sitZugfPuDDVi6Q0byyy+/VHepo0VSkAb6MNdsresayvqYQ6B99tlnKhOsLyzv7z1kULEnE7GpqxkpSCFQkPEOJub6WNV1tSz8nDdvnnz11Ve1Mt/+/EK/yKIOGzasxo9DFXnBClIM4rvtRD+w79WXwfQbqq1mCFL4AJH/6quvyrZt2+qbmurnaWlpaq+v7++xWYLU3+qO3lDffclBOcGHSIAESIAE/BKImCDVRofowbIvlj5RK1LLfuDnyPxgWR0HHQYOHCj4sPUVor5e4NAKxAREJISulhWFMMvOzlb3wWMvqH5Zt665gPfXrFkjS5cuVcuEWJZDBhJ94T563F8Om7B0DyGj7U9EwW7fNnfuXPniiy/U89gHi9P7gRq4YI/k999/r2yF6MHyZKCGJXssN+Med2TR8A5usRk+fLiMGDEi5CV7/TgQLBB9sAWiQbuOE/GBuIcYgzAPZltAKAyC/R1Fdgoxgn3IXmrX0yJjiyVULOeDgZZpC6Zf8MQ82rBhQ41sKLimpqaq7SC4R71Pnz5+5yVsevbZZ1VGD8/jrnuwCtSQIcShK4wLm7Etpa4/mOAnxDiydhDR8BW/K1jCR9kq7fdk9+7dyg7EMFC/odqqzXX4Aq7Tp08P6Jd+fPz+XnTRRUpIBmr4fcO/A1iZ8P33AL938AFZUyyVI67+tlOEOqa+Ri1iBPaBri+FfTiAhT/SULIK/x+/B7Dp6KOPrveP3GDmHp8hARIgARIw8epQwiUBEiABEiABEiABEiCBYAhEPEMajFF8hgRIgARIgARIgARIwDsEKEi9E2t6SgIkQAIkQAIkQAK2JEBBasuw0CgSIAESIAESIAES8A4BClLvxJqekgAJkAAJkAAJkIAtCVCQ2jIsNIoESIAESIAESIAEvEOAgtQ7saanJEACJEACJEACJGBLAhSktgwLjSIBEiABEiABEiAB7xCgIPVOrOkpCZAACZAACZAACdiSAAWpLcNCo0iABEiABEiABEjAOwQoSL0Ta3pKAiRAAiRAAiRAArYkQEFqy7DQKBIgARIgARIgARLwDgEKUu/Emp6SAAmQAAmQAAmQgC0JUJDaMiw0igRIgARIgARIgAS8Q4CC1DuxpqckQAIkQAIkQAIkYEsCFKS2DAuNIgESIAESIAESIAHvEKAg9U6s6SkJkAAJkAAJkAAJ2JIABaktw0KjSIAESIAESIAESMA7BChIvRNrekoCJEACJEACJEACtiRAQWrLsNAoEiABEiABEiABEvAOAQpS78SanpIACZAACZAACZCALQlQkNoyLDSKBEjAbgTKy8uloqJCfVVWVkpVVZX6L9r+0nhJio+RhNhoSYyLksS4aImOirKbC7SHBEiABGxLgILUtqGhYSRAAmYRgJgsLCys/iouLpaioiIpKSmp/iotLRV8QYiWlZXVacq8wn61fg5BmhQfLUlx0UqsQqgmx8dIakKMpCXiv7GSmhgjaQkx6r9/fj9G4mOjzXKd/ZIACZCALQlQkNoyLDSKBEggXAIQnbm5ueorLy9PfeXn56uvgoKCcLuv8b4/QRrOABCsrTISpFVGvLRqlCCt//df/H82EiABEnAjAQpSN0aVPpGAxwggu3nw4EH1dejQIfWVk5MTMQpGC9K6DNeL1E7Nk6RL82RplBwbMV85EAmQAAmYQYCC1Ayq/+vzkUcekXnz5skTTzwhHTp0MHEkdk0C3iGAfZv79u1TX/v375cDBw4YnvEMlWYkBak/2yBSu7VMls7Nk6Vj00TJapIYqgt8ngRIgAQsJUBBaiL+hx56SD788EN58sknpVOnTiaOxK5JwL0EcIho9+7dsnfvXtmzZ48SoliOt1OzWpD6skDGtEvzJMluiq9E6d4qReJieMjKTnOGtpAACdQk4ClBioMJ9957r3z++ecRyVpSkPLXjQQaRgCic9euXUqI4svuzW6C1J9A7dEqRXq2SpYerVOkZTr3otp9TtE+EvAaAU8JUpykve2222TlypURyVpSkHrt14n+NpQATrL//vvv6mvnzp3qxLuTmt0FqS9LLO9XC9RWKcIKVU6abbSVBNxJgILUxLhSkJoIl107ngBKLG3fvl197dixw9H+OE2Q6mE3TY1T4vSwtinSPytN1VBlIwESIIFIEzBNkG7ZskUuueQS9TVixAh59tln5Z133lGnX8eOHStXXHGF9OrVq5a/qA04e/ZsefPNN+W7776Ttm3bytSpU+W8886Tdu3aVT+PD7Pbb79dPePv0BAOFD366KPy2muvyYABA+SZZ55R2VHf1rx5c3nxxRflsMMOE73NPXv2lLvvvlvmz58vM2fOVO+mpaWpU7xz5syRt99+u9q+UaNGyfnnny/du3ev0T0FaaSnM8ezOwFsm/ntt99k27ZtKhvqluZkQaqPAfaeQpT2z0qV/u3SmDl1ywSlHyTgAAKmCdJffvlFLr74Yhk4cKCsW7dO4uPjZfTo0SoTMnfuXOnSpYv8+9//Vv/VGg4tXH/99fLFF1/IxIkTBaIQH1zvv/++NGnSRB544AEZPHiwery+5XeIwfvuu0+JR7yzYsUK+fLLL2Xx4sWydetWOeGEE6RRo0bKrunTp0uLFi1Es3nkyJHqedQvxPchRGErMjkQ2BDD48ePV2JZs69Zs2ZKGPfo0aPaHwpSB/wG0MSIEMDvCX7vIEbd2NwiSPWxwT5TTZz2bJ3ixrDRJxIgARsRMF2Q/vDDD3LNNdfIpZdeKomJiep07Kuvvip/+9vf5IYbbpDLL79c4cAeMghOZFEffPBBGT58uET9b2PThg0b1HO9e/eWu+66S5KTk0MWpMGIWE2QwuYzzzxTbr75ZklNTa0OF7KxH3/8sVxwwQVKIKPBH5ykv+iii1QWFT/TGgWpjWY6TYk4AZRjwqoDvvAHpJubGwWpPl7tmyQqcTogK1U6NktycyjpGwmQgEUETBek/fv3V0INIlJrP//8sxJwyFziZxCqyD7+5S9/kb59+8ott9yiMpdaQ9kXZDuXLFlSvTwfaoY0FEGKrQH33HOPIOsZTNOE7JFHHilXXnklBWkw0PiMKwngD7TNmzfLr7/+qko0eaW5XZDq4ziwfZoM7ZQhwzqmeyW89JMESCACBEwXpL4iDT5hH+Zll12m9oRqghRL5Mcee6xaCh86dGgt17/++mtZtGhR9RK8mYLUn82aQfjAxdaC9evXy8aNGwViGftise/1rLPOoiCNwKTlEPYjgO0t+MMMX7j/3WvNS4JUi23bzAQZ1ilDhnZMlxYsI+W1KU9/ScBwArYTpHV5iD2bzz//vDoMZYUgxR3Yjz32mLIB/9u3XXfddRSkhk9RdmhnAijRhBUP7BH1cvOiINXiHR8TVZ0x7dP2zy1OXp4P9J0ESCB0ArYTpL6iLpBLkRakyIw+99xzcuutt6rDWtgrigNP2OfKJfvQJx7fcDYBLMlv2rRJ3ZrEJuJlQaqPf/eWyTKic4aM657JaUECJEACIRGwjSDVn8rXlvHr8gQCEYefZs2aVV22SXsed13ff//98p///Kd6iR8/Q8kZHIrCKX5/13kGEpZ4FxlRHHLCAQ1kSZGt1RoFaUhzjg87mMBPP/0k+MISfV0Nv4P4HcUfbNHR7q9rSUFaczZ0ap4kE7pnyuiujRw822k6CZBAJAnYRpBqGU+cYoeYxF5S7ZQ9gOzfv1/t20RN05iYGMUINUavvfZadWIfB6JiY2PV/jXUCIWohYjUyj5pUHHyHeWZkO1EeSd9q0uQavbh2lGIWZz4R0PdVPQHccwl+0hOXY4VSQKodIEvzPf6hCgqZujvmsfvcVxcXI3f50jaHomxKEj9U8aNUBN6ZMrwThmRCAPHIAEScDAB2whSMMQS4FVXXaUKzkMsDhs2TGVXvv/+e3X//IwZM9SSeUJCgkKOfWsoB4UDUUcddZTaW7p8+XL1ffxv1Dv1FaQLFy5UJag6d+4skyZNUhlPFN3v06dPwKV3Lb7vvfeeEr9YqsfBJ7QFCxaoZUsIVtQo5Sl7B/820PRaBCBCf/zxx6Cv8sQfhHoxqnUIUaqvnOE21BSkdUe0V+sUJUwPz+bJfLfNffpDAkYRME2QarceTZuvnd0mAAAgAElEQVQ2rbrWqGZ0Tk6O+h6WvfUCEz9HJhSZTxTDR0F9FK8fNGiQOoE/ZcqUGuWjNFGKW5lQCxQ1Q7VbnSBqkbHUbmrSxkb25vXXX5enn35aCdDJkyfLnXfeqWypy2a8j3chQHGzEwSydovUiSeeqMpE4UYovSCFXfPmzfN7k5RRAWQ/JGAGAfxxiHq8BQUFdXaPpXlUmtCyotrqhb+XkCV16/I9BWlws7Bv21QlTAe0TwvuBT5FAiTgGQKmCVLPEKSjJOBgAthXXVRUpJbi8V/cpoQ6onl5edVCE4JT+4Lw1P63byYUKweNGzcOSANbauoSrA7GyENNIQYPmdIpvRoLlvTZSIAESAAEKEg5D0jAwQQgECEk9aLS3//XBCd+hu0l+G+49UKxDA+BqX2lp6dLZmbg09XMkDp4oplk+qSejWVK78aCa0rZSIAEvE2AgtTb8af3FhPAkrdeLOr/t6/I1ISkJjjDvY4TghK3pGEZHXboxaX2v/Ezf9/H9/Az/RI8MqaBRC73kFo80Ww8fGpCjBzRu7Ec0buJJMa5vyKDjUNB00jAUgIUpJbi5+BOJwAR5iscfUWlr5DUZykhBMNpOOCXlJSkviAuff+L7+m/tJ/je6glin2i/g4hNdQm+INtAPoGMYrlerfuH4Wv3EPa0Bnz53ttMhPkiF6NWcM0fJTsgQQcSYCC1JFho9FGEgi05F2XkNTewZJ5OA3L2JqQ1IRlXaJSLyjxnlZxIhQbduzYoSpX4Mpbsxr2mULo+mZRzRrP6n4pSI2LQM/WKSpjOiCLB5+Mo8qeSMD+BChI7R8jWlgPgWCEo7/lbojKkpKSsPhCcPkTkv6yllqm0ldUhmVACC+DwerVq9WhJTZjCVCQGssTvUGUHj+gmSTH/1F3mo0ESMDdBEwRpPzAc/ekMds7iET9Pkntfwf6Xrj26DOS9YlLf6JSf4FDuLaY9T5KnKEUWrgHmcyyz+n9UpCaE8H2TRKVKB3IMlHmAGavJGAjAqYIUhSPZyOBSBFAwfX6hGRdy+Fu3tuI28pWrVol27dvj1Q4PDkOBam5YWe21Fy+7J0E7EDAFEGKqzXRkDnyPTBh1ffsANufDZHkoR9L+9/+xreaFfZVhpK1dGtty3DjgOL2EKPYz8lmLgEKUnP5ondmS81nzBFIwEoCpghSKx3i2CTgdQLY2rBy5Ur57bffvI4iYv5TkEYMNfeWRg41RyKBiBKgII0obg5GAuYSgAj99ttvVfF7tsgRoCCNHGstWzrz8BbSp01KZAfmaCRAAqYRoCA1DS07JoHIEkBWdOPGjZEdlKMpAhSk1kyEU4a0kCP7NLFmcI5KAiRgKAEKUkNxsjMSiDyBgwcPyooVK2Tfvn2RH5wjUpBaPAdGds4QCNOMpFiLLeHwJEAC4RCgIA2HHt8lAYsJoMTa8uXLDb1tyWKXHDk8M6TWhi2rcaISpVzCtzYOHJ0EwiFAQSoiW7ZskW+++UYKCgoEJ7y7desmAwYMUHd46xtOKy9dulR27dolEydOlGbNmoXDnu+SQFgEuEQfFj5DX6YgNRRngzvjEn6D0fFFErCcQEQEKe62/uqrr9QNMW3btlVizl/D0iOKd0PwoTg6ShJlZGRI//79pUOHDkHD+vTTT2Xbtm1+n0fNykmTJknz5s3Vz/fs2SOffPKJNG3aVAYNGiQ//vij/PzzzzJ48GDp1atXjT7wMyyNdu/eXQ4//PCg7eGDJGAkAfzhhKwofk/Y7EGAgtQecYAVXMK3TyxoCQmEQsB0QYoPTWQV8SGK1qZNG5k8eXItG5GlxHPIQkI0olg5bpWprKxU/xsCsEePHkH5tmDBAvn999/93vONu7/HjRsnmZmZqi8IzA0bNsj48eOVbbBz3rx5kpqaquzUsqQQyxCuKSkp6vvIpLKRQKQJ4PcJf9yhtBObfQhQkNonFrAES/hnDGshPVrxFL69IkNrSCAwAdMEKYQlinL/8MMPStS1bNlSZS0DCVJkJX/66SeVpdSyl4WFhUoEHjhwQAnEadOmKUFYX4MgxTtHHnmkpKWl1fm477PIzH700UfqnSOOOEKJWviyaNEidWgEYrRJE57qrC8G/LnxBFDoHn9AsdmPAAWp/WISHxstZw5rKWO7NbKfcbSIBEigFgHTBGleXp58+OGHasl9zJgx6urCL774IqAgDRSbrVu3ypIlS1SWdMKECdKqVat6w2i0IMU2gjVr1qhl/J49e9Y7Ph8gAaMJrF69Wv1xx2ZPAhSk9owLrDrqsCaCmqVsJEAC9iZgmiBFVjE3N7d6aRzZz4YI0h07dqjsJPaTmiFIv/76a0HmSVuyx1KotmQ/ZcoU2blzpyxcuFAJ4bFjx9Y66GTv8NI6NxDA7w3+MGOzLwEKUvvGBpYN7pAuf53Y1t5G0joS8DgB0wSpL9eGClIs5eMDOTk5OaQle+y1a9GihcTGxioxi0NLWVlZ0qhRzeUbTfBimwC2C8BOCNShQ4eq55Ftxa03EKfI9rKRQKQI4I8jzH0cvGOzNwEKUnvHB9a1a5wo/zq+o/0NpYUk4FECthakyLJCEEJcdu3aVUaMGBFUmPAOhKZvgzDt2LGj6kdf0gkiFCV0IDxxoAqn+nGSHlcw4sATnu/UqVNQY/MhEjCCwKFDh+Tzzz9Xqwxs9idAQWr/GMFC7Cu994RO0jSVh1KdETFa6SUCthakKLOE+qBJSUmqVJN2Mr6+AKHMVHl5uXoPDSfnkfVcu3atOqCEck7YD1pXw57XxYsXS3Z2towcOVJ++eUXJVBx0Aon7NEHhCsbCRhNYPfu3UqM4oAdmzMIUJA6I06alTcf2Z4n8J0VMlrrAQK2FaT79+8X1BNF1jKUkk91xQyCFJlQnNSv68R+fn6+zJ8/XwlPnLRHySfsI0UhfK1WKWqqYlkfmVs2EjCKAP4QWrZsGW9eMgpohPqhII0QaAOHoSg1ECa7IgEDCNhSkGo1P7GHrnfv3jJw4EADXBVVCgolnaqqqmoUx9d3jgzqZ599pg4z4RATCvkjW4VDJVpBfSyj4uAT9qUGKvJviMHsxFMEfv31V1VjlM15BChInRczWExR6sy40Wp3ErCdIIUYRWYUy+zBLK2HEpacnBwlJNGQIfV3SEm7jQlF+LVl/WBqlYZiB58lAV8COLyH7SlsziRAQerMuFGUOjdutNx9BGwlSCEYIUZRw9RoMYrQaSf209PTZerUqZKYmFgjooFuY6Igdd/Et5NHOFSH/clsziVAQerc2FGUOjt2tN49BGwjSEMVo1hax75OXBHar18/9YWGPaLIrmJ/J07Maw17UvE8DiX17du31oGkum5j4pK9eya83TzZuHGjmrNsziZAQers+FGUOj9+9MD5BEwTpBB4uF0G5WvQIBIhClFPFHsv0VATFEISJZhwoh332eNGJr2Q1CNGrVCtOL12xSf2heqvI8WtShgXfeKKT2RBcUgJdmDvaLt27fwWuK/rNiZceQr7MA7sxbI+DjWxHJTzfwGs9KB42QuyZ+cO+byctRGtjIMRY1OQGkHR+j64p9T6GNAC7xIwTZCWlpaqA0QQoYEaBCNOsUOA4npQiLy6Gk65o0A9Tr+jtBOW91EiR58hxfeRdcIyKJb+KysrlTjFMj0yo+3bt1eiV99g48cff6wK6Qe6jQnXNkK0wi+IXPTFa0S9+4sTrucl37wlBR/8S3WT3/t4itJwgVr8PgWpxQEwcPi/H9VBurVMNrBHdkUCJBAMAdMEaTCD8xkS8CKB0jXzJH/2LTVcpyh19kygIHV2/Hytf+CkztIi/c8tX+7yjt6QgD0JUJDaMy60yqUEyjYulbxXrvTrHUWpc4NOQerc2AWy/D8zu0gT3ujkvsDSI9sSoCC1bWhomNsIlG9ZJXmv/FWqSgoCukZR6syoU5A6M251WY1rRv99cmfJSIp1n3P0iARsSICC1IZBoUnuI1Cx6yeVGa3M2VWvcxSl9SKy3QMUpLYLiSEGtcyIl9unZ0tKQowh/bETEiCBwAQoSDk7SMBkApUHf5e8V6+Uit0/Bz0SRWnQqGzxIAWpLcJgihE9W6XI1ZPbSWJczcOwpgzGTkkgDAI7duyQv/71r+og97///W9p3bp1GL1F/lUK0sgz54geIlBVlCN5r14t5Vu/C9lritKQkVn2AgWpZegjMvCArDS5YmJbiY2Oish4HIQEAhFAPfVLL71U7rvvPpk+fXqNxyhIOW9IgAT8E6iskLzXrpayjcsaTIiitMHoIvoiBWlEcVsy2ODsdPnrhLaWjM1BSUAj8M4778jll18ujzzyiBx//PGuAsMMqavCSWfsRKDgvTukZOWcsE2iKA0boekdUJCajtgWA0zu1VjOHNbSFrbQCG8SoCD1ZtzpNQk0mEDR0uel6NNHG/y+74sUpYahNKUjClJTsNqy09OHtpQjeje2pW00KjgCyC6uWLFC/vOf/8i6devk0UcfFVwR3qlTJznrrLPktNNOUxfg6BtuesQtjc8++6y6SAe3P44cOVLOPPNMmTRpUq0bJvHzWbNmyZtvvim//PJLLcNuu+02ueCCC9T3Dx48KHPmzJG3335bXcDTtm1bGTVqlJx//vnSvXt39cyaNWuUbXv27KnXSTx36623Sm5urlrex57Shx9+WHDbpb6hryuuuEIyMzPl3nvvlbS0NPVjXBb02muvVdsOLieddJKccsop6gZMsxozpGaRZb+eJVC6boHkv3mD4f5TlBqO1LAOKUgNQ+mIjq6Z3E76Z/3x4c3mPAIPPfSQuumxV69e8sEHH8jRRx8tLVu2lE8++URdPX7TTTfJRRddJLGxf5T8ghiFYLzhhhuUWJw8ebIkJCTI0qVLZfny5UpY4meaiIWgu/7662XZsmVqnyeuLF+5cqUas3///jJx4kR19fjgwYNl/fr1cskllwiuQx8/frzqH9eVv//++4LbKZ944gnp0aOHupVy7ty5snbtWiVcZ8yYId26dasBv7i4WL03dOhQgeDFrZbYa/rCCy/Ic889pwS0vi1YsEDOOecc9awmjjdt2iRXXXWV/Prrr4oLbMdNlbAddoBdhw4dTAk6BakpWNmpVwmU71gvebOukKqCg6YgoCg1BWvYnVKQho3QUR00S4uT66ZkSetGCY6ym8b+QQCiCkIN4vCf//ynHHbYYer7u3btUvsz8/PzlRDUhBcyoxCNw4YNk5tvvllSU1PV87hK/PHHH1fP6gWftqyOrCT2eUZFRUlhYaESft9884089dRT1WISGVFkXCEItewjBPCHH36oRLFeLGLMupbskWm97LLLlIjEexDIyPyed955Ktt69dVXq2wpGq5Zv+uuu+Szzz6rtgfXrd9yyy0qo3v//fdXZ2dhD/pBNvXUU0+t0Y+Rc4qC1Eia7MvTBNSJ+pevkPLta03lQFFqKt4GdU5B2iBsjn6pV+sUue6ILJ68d2AUIUhffPFFtVSPTKXWILwefPBB9YWMKDKYaM8884wSnsg09uvXr4bHEKsQkyeffLISs5rghaB88skn1TYArWliEsvho0ePrpMcROHFF18sRx55pFx55Z+3+4UqSA8cOKCEJLKnjz32mLRo0UKN+9tvv6nl/C5duihhmpycXL0tAOIbPkFIaw0iHWIcohdbHjIyMgyPPAWp4UjZoVcJ5M++SUrXfBQR9ylKI4I56EEoSING5aoHx3fPlHNHtnKVT15wBoLUn2CE75rg0wQphByyjchinnDCCdKoUaMaiLBXdPbs2TJlypTqrGSg/gMJUgjhvXv3quX7jRs3SkVFhdqjin6xHzQcQYq+Iahvv/12Jaix3QBt3rx5SnTiZ9OmTVPf0+zztx2gvLxcFi9eLAUFBbWEtlFzhoLUKJLsx9MEihY+LkVLno0oA4rSiOKuczAKUvvEItKWnHJ4CznyMPMOekTaHy+M1xBB+vLLL9eJBtnGv/3tb2rfJjKg1157rTpIVN+SPTKPyFw+//zzaquAb7vuuuvCEqToTzsQhT2hWJJH+8c//iGrVq1Smd+srKwagrQuR7FtAYfB2rRpY/hUoSA1HCk79BqBku/mSsG7t1niNkWpJdhrDUpBao84WGXFlRPbyaAOPORkFf9Qx22IIMWhJN8l+EDjbt26VS2H//zzz9WHmnD4Cfs19QemkL3E3lOciMfyPDKWWFLHUrlRS/awEftXsdyOA0sQoNg/ivGwXQHfh4hGs7qkFAVpqDOZz5OAjkD5lpV/HGIqLbKMC0WpZeirB6YgtT4GVlrQKiNebpjaXpqk/vHBzmZvAqEIUohGZDoh5FDGSdtXGshDHHS6++671eEllG7CSXscXPJXIkrbl7llyxaVJcUJe60FEqTayXh/hfH9HWrS+tOytliixzaEG2+8sdbJe5TCOv3005WYxr5T/R7SSESUgjQSlDmGKwlUFeVJ7gsXSsWujZb7R1FqbQgoSK3lb4fRh3XKkL+MM34Z0w6+uc2GUAQpfP/666/VKfuxY8eqbKZ+H2llZaV8++236t54CMqcnBx1uAk1Pe+8805p3DhwzVptfypOsCP72rt3b4UaGU2c3MfhKt8le4jGY489Vi3j60/N4726BKkmcLOzs9UeVewF9a1Num/fPjXe9u3bVRUC3wNcKEf1+++/y5AhQ0yZEhSkpmBlp14gUDjvPin++jXbuEpRal0oKEitY2+nkU8d0kKm9eF+UjvFxJ8toQpSHOhBqSaUiILo1OqFQgAiY4kaochADhgwQA0Hgfr3v/9d7d3UGk7b412IORyO0vZgvvfee2rvKZbqcaIeDX1CHEKwQgjrDzVp99XjdD+K1UdHR6syT2effXadghSZW+wbxRYBNAhr35P0+P5XX32lxtMK//ft21cguvF9CGfUW9WqCRgdZwpSo4myP08QKF2/UPLfuM52vlKUWhMSClJruNtt1JjoKLlhapb0aJViN9Noj44Alrtxylxfa1T7MYrPI0uoF5j4GUQZMqUoFwVhBsGGjObw4cNVbc7OnTurJW69eD3qqKOqa5xi3yaEKjKcKLUEG5CtxPMQoFq/EK1Tp06VE088Ue655x4lcvWCFLbgMBJ+pt0uBXE5YcKE6uws+sD3ULxf3xYtWqTEJOqoPv300wKx6a8hE4pDVgsXLlR7WdEfaraitBX2ncbHx5synyhITcHKTt1MoLLgoORhqX5P7evg7OA3RWnko0BBGnnmdh2xc/MktZ80MS7aribSLhMJaCfaZ86cKddcc031bU8YEvtRcVof+zchhnGLE9ufBChIORtIIEQCBe//S0pWvBXiW5F9nKI0srwpSCPL2+6jTezZWM4e3tLuZtI+EwhoezyxPI4aolhS11qgm51MMMORXVKQOjJsNNoqAqVrP5b8t260aviQxqUoDQlXWA9TkIaFz5UvXzC6tYzpWrOIuisdpVM1CGj32M+fP1+drEfdTpRVwol67cQ9rvHEXfe4HYmNGVLOARIImUBl3l7Je/5Cqdi/NeR3rXqBojQy5ClII8PZSaOkJ8bKDdOyJKtxopPMpq0GEMBhJ9z09NFHH8nq1auVGI3UPkwDzLesC2ZILUPPgZ1GoOC9O6Vk5btOM1soSs0PGQWp+YztNkKzqIPSImq/pEiR5Emy7KpqKgeqat7vPaRjulw+/s/aknbzgfaQgJ0IUJDaKRq0xbYESr7/UAre/rtt7avPMIrS+giF93MK0vD4Oe3tjtHbJTtqRy2zf6psL9uqau4dvWhMaxnVhUv3Tosx7Y08AQrSyDPniA4jUHlopyqAX3mw9geQk1yhKDUvWhSk5rG1W8+pUUUyJPrP+pK+9i2rGCCl8ueNTa0bJcjfj+ogaYkxdnOF9pCArQhQkNoqHDTGjgQK5twhJavm2NG0kG2iKA0ZWVAvUJAGhckVD2VF7ZQu0b8F9AU32eC2nki0Vq1aRWIYjmFjAjt37rTEultuuUXS09MNHZuC1FCc7MxtBMo2fSl5L1/mKrcoSo0PJwWp8Uzt2mOg5XrN3l27dqkbc9hIwM0EKEjdHF36ZksCeS9eKmW/fG1L28IxiqI0HHq136UgNZannXtrGnVI+kZvDGjid8VZkldZ+2Q9CuafO5IZTTvHlrYFT6Bly5bqZiojGzOkRtJkX64iUPLtO1Iw9x+u8knvDEWpcaGlIDWOpRN6GhD9o2RG5dYydXdVE1lX2TmgC6cPbSlH9G7sBBdpIwlEnAAFacSRc0AnEKgqypXcZ86Win1bnGBug22kKG0wuhovUpAaw9EpvcRKhXSN3iKtovYpk6skSnZUNZeNlR3qdCEjKVYdcGqZYc5d4E7hRztJwB8BClLOCxLwQ6Bo4eNStORZT7ChKA0/zBSk4TN0Yg8xUilJUcVSUJWkRGkwbWy3TDl/FJfug2HFZ7xFgILUW/Gmt0EQqNj1k8qOVpUVB/G0Ox6hKA0vjhSk4fHz2ts3H9lBerTitZFeizv9rZsABSlnCAn4ECh45/+kZPUHnuNCUdrwkFOQNpydF98cnJ0uf53AG5y8GHu7+FxaWipffvmlbN26VaqqqqRRo0YycuRIadq0aS0TUVpq0aJF6vrTMWPGmOYCBalpaNmxEwmUbVwqea9c6UTTDbGZorRhGClIG8bNy29dOamdDGqf5mUErvS9oqJCfvrpJ/nhhx8kLy9Pib24uDhp06aNHH744ZKSkhLQ7x07dsjnn38uZWVlMmHCBAm1zixKjq1evVr27NkjsCM6OloyMjJk8ODBanx9++yzz2T79u3KpuTkZPniiy8kPj5epk6dKomJf1aJKC4ulgULFgj+O2nSJMnMzDQtbhSkpqFlx04kkPfChVL267dONN0wmylKQ0dJQRo6M6+/0bN1itw0rb3XMbjKfwjJTz/9VCAMIe6aNWsmlZWVsnfvXikvL5fU1FQl+PBffcN7K1asUEIWAjY2NlbGjx9fS0TWBWvNmjWyatUqVYoJWc6EhATZv3+/FBYWKmGK7GenTp1UFxDK8+bNk8aNGyuRifbdd9/J2rVrVQa0ffs/5+U333wjGzZskBEjRlS/b1bQKEjNIst+HUfA7WWeQgkIRWkotEQoSEPjxaf/IHDB6NYypivvuXfLfCgpKZGFCxcqQdejRw8lBNFwUQKyjBCHyFb27t272uUDBw7I4sWLlUhs0qSJykTiK1RBCkGbn58vw4YNq85wIkuKpXZkQlE3dPLkyRITEyPIxOL7Xbt2lSFDhihbIIaRJYXwxPfR8B5sy87OVoLW7EZBajZh9u8YArlPnSHlO9Y7xl6zDaUoDZ4wBWnwrPjknwTaN0mU24/Jltjo4E7ok51zCUCQQgj27NmzWgTCm+XLl8umTZvU0nlWVpZ8/PHHkpubG7IgDURGE5rIhh5xxBEqcxqMIIW4nT9/vtpugPf0y/hmRYGC1Cyy7NdRBEq+mysF797mKJsjYSxFaXCUKUiD48SnahM4dUgLmdanCdG4mAAylRCkWMr3zZAiMwrRB8GHDOtHH31kqCBdt26d2g6gz5Dm5OSoJXss7WtL9ngOy/bIzOJZ7DHFYaaxY8eqw0yRaBSkkaDMMWxPIPfZc6T8t+9tb6cVBlKU1k+dgrR+RnzCP4GmqXEqS4qi+WzuJIADThCFSUlJMmXKFHXQyF8zWpBiDym2EBQVFamlfG0pHgIZS/EQyNpBK5y4R/YU9m3evFnZi20HENCRahSkkSLNcWxLoPT7eZL/9i22tc8OhlGU1h0FClI7zFLn2nDSoOYyvV/tcjvO9cjblq9fv16JPRxQwh5R7B2FCB01apTfskoarXAFKU7XI9OJcbHkfujQIXVAqn///mqrgL7BpmXLllXb2aJFC7VPFIevPvnkE1UNAHtOkb2NVKMgjRRpjmNbArnPXyDlW1ba1j67GEZRGjgSFKR2maXOtKN1owT55/EduZfUmeGrZTVO2m/btq36+zj5jtJKOMzUvXv36sNOvi+GK0ixFxUHkyBItQZBib2pyITWtw9UOwS1b98+JUYhStEfDjehT5R8whJ+oAxvuOGjIA2XIN93NIHSdQsk/80bHO1DJI2nKPVPm4I0krPQnWNdMKq1jOnGE/dui25BQYHKWm7cuFGVgEKmEuLQXwtXkOr7RCkpFL1fuXKlytDiBD9EZl2iFHtIUT4Ky/TdunWr3keqr1WqbTvA8r7RjYLUaKLsz1EE8l68RMp+We4om602lqK0dgQoSK2elc4fv0erFLn5SNYldX4k/XuAGp8QhxByOLXur8C8kYJUswL7SHGgCn1DaPbq1cuvgTjAhP2mKMaPLCgOPuGAFf7/uHHj1DtaRYCGFO0PJq4UpMFQ4jOuJFD6wyLJf/1aV/pmtlMUpTUJU5CaPeO80f+1k7OkX1bNoune8Nz9Xmon27FHM1CNUTMEKciilNTvv/9eq+SURl1/G5N26CqY0lBGR42C1Gii7M8xBPJevlzKNn3hGHvtZihF6Z8RoSC12+x0pj1DO6bLZeMjU2LHmYSca/Xu3bvVYSG0QBlGMwQplu6R6cS+UOxh9Xdq3t9tTBSkzp1rtNxhBMo2LpG8V65ymNX2M5ei9I+YUJDab2461aI7js2Wjk2TnGq+p+3GoSJ8ocSSfkkeonDJkiXqoFPz5s0Dnl4PRpCiD9QIxSEpZDNxDSlqmaKME5bjcauSdkMUgqGVnMJpe9Qcxfj6Fug2JlQH4JK9p6cznY8Ugfw3r5fSdX/8tcoWHgGKUgrS8GYQ39YTmNKrsZwxrCWhOJAAxCKEIQ4vQTDidiQs0SM7CVGKA0XYn4l9mVrTl2rCe/j/eKdZs2ZqvylO6COzqQlJ7eYl/X33WHLHrUoo84RT9Sh4j59rJae0PgYOHFiDal23MeHEPTK6uPZ00KBBqoYqTtxDAJtVDopL9g6c9DQ5PAIVe3+VnEdPENGVxgivR77tdVHKDCl/B4wikJIQo0pANUmJXP1Ho4dxyuMAACAASURBVGxnPyJ79+5VJ9WxRI+MJ8QghGWbNm38ll7yV6pJzxHv4375Ll26qG9v2bJFli5dqkoyaRlSfB+iFAen8HOc7EeZJojTRo0aqXF9M6N4B3VIcRI/0G1MyLx+/vnnyhfYgVqlsCUtLc2UUFOQmoKVndqZQNFnz0jRoifsbKIjbfOyKKUgdeSUta3RMw9vIUcdxutEbRsgGmYKAQpSU7CyUzsTyHnsZKnYvcnOJjrWNq+KUgpSx05ZWxqe3TRR7jy2oy1to1EkYBYBClKzyLJfWxIo/XGx5L92jS1tc4tRXhSlFKRumb328ePqye1kQJY5S6P28ZKWkMCfBChIORs8RSB/9s1Suma+p3y2wlmviVIKUitmmbvHHNE5Qy4Z28bdTtI7EtARoCDldPAMgYoD2yTnkRNEKso847OVjnpJlFKQWjnT3Dl2bHSU3D2jk7TMiHeng/SKBHwIUJBySniGQPGyF6Twk0c8468dHPWKKKUgtcNsc58NJw5qLsf0a+o+x+gRCfghQEHKaeEZArlPniblv//oGX/t4qgXRCkFqV1mm7vsaNc4Uf51PA83uSuq9CYQAQpSzg1PECj7aZnkzfqrJ3y1o5NuF6UUpHacde6w6a8T2srg7HR3OEMvSKAOAhSknB6eIFDw7q1S8t37nvDVrk66WZRSkNp11jnfriEd0+Vy3m/v/EDSg3oJUJDWi4gPOJ1AVUmBHHpoulQVHHS6K463362ilILU8VPT1g48eFJnaZ7Ow022DhKNC5sABWnYCNmB3QmU/rBI8l+/1u5mesY+N4pSClLPTF9LHD1nRCuZ0CPTkrE5KAlEigAFaaRIcxzLCBS8/08pWTHbsvE5cG0CbhOlFKSc5WYSGNQhTa6c2M7MIdg3CVhOgILU8hDQALMJ5Dx0jKAGKZu9CLhJlFKQ2mtuuc2ahLhowbJ9RlKs21yjPyRQTYCClJPB1QTKNn8jef+92NU+Otk5t4hSClInz0Jn2H7x2DYysnOGM4yllSTQAAIUpA2AxlecQ6Dwk4eleNl/nWOwBy11gyilIPXgxI2wyxCjEKVsJOBWAhSkbo0s/VIEWAzfGRPB6aKUgtQZ88zJVmK5Hsv2WL5nIwE3EqAgdWNU6ZMiUL5jveQ+dQZpOISAk0UpBalDJpnDzcTBJhxwYiMBNxKgIHVjVOmTIlC09Hkp+vRR0nAQAaeKUgpSB00yB5uK0k8oAcVGAm4kQEHqxqjSJ0Ug74ULpezXb0nDYQScKEopSB02yRxqLorjY9mejQTcSICC1I1RpU9SsX+r5PznOJJwKAGniVIKUodONAeafdv0bOncPMmBltNkEqibAAUpZ4grCZSsmisFc25zpW9eccpJopSC1Cuz0no/zxjWUqb0amy9IbSABAwmQEFqMFB2Zw8CvJ3JHnEI1wqniFIK0nAjzfeDJTCsU4b8ZRzLPwXLi885hwAFqXNiRUtDIMByTyHAsvmjThClFKQ2n0QuMq95Wrw8eDL3kboopHTlfwQoSDkVXEegMmeXHHpgmuv88rJDdhelFKRenp2R9/2+EztLq4z4yA/MEUnARAIUpCbCZdfWECj9YaHkv36dNYNzVNMI2FmUUpCaFnZ27IfABaNby5iujciGBFxFgILUVeGkMyDA60LdOw/sKkopSN075+zoGcQoRCkbCbiJAAWpm6JJXxSB3GfOlvJta0jDpQTsKEopSF062WzqVutGCXLvCZ1sah3NIoGGEaAgbRg3vmVTAlUl+XLwrtE2tY5mGUXAbqKUgtSoyLKfYAk8cXo3SUuMCfZxPkcCtidAQWr7ENHAUAiU/bJc8l68JJRX+KxDCdhJlFKQOnQSOdjsaya3k/5ZvNfewSGk6T4EKEg5JVxFoGjRE1L02TOu8onOBCZgF1FKQcpZGmkCx/VvJjMGNov0sByPBEwjQEFqGlp2bAWB3OfPl/Itq6wYmmNaRMAOopSC1KLge3jYvu1S5bopWR4mQNfdRoCC1G0R9bg/B/5vgMcJeNN9q0UpBak3552VXqcnxsrjp3e10gSOTQKGEqAgNRQnO7OSQMXunyXnsZOsNIFjW0jASlFKQWph4D089EMzu0jT1DgPE6DrbiJAQeqmaHrcl9K1H0n+Wzd5nIK33bdKlFKQenveWeX9FRPayuHZ6VYNz3FJwFACFKSG4mRnVhIo+vQxKVr6nJUmcGwbELBClFKQ2iDwHjTh6L5N5eTBzT3oOV12IwEKUjdG1aM+5b16lZRtWOJR7+m2nkCkRSkFKeefFQR6tU6RG6e1t2JojkkChhOgIDUcKTu0isChfx8tlQd3WDU8x7UZgUiKUgpSmwXfI+YkxUfLM2d294i3dNPtBChI3R5hj/hXVVokB/8xwiPe0s1gCURKlFKQBhsRPmc0gftP7CwtM+KN7pb9kUDECVCQRhw5BzSDQPn2tZL79FlmdM0+HU4gEqKUgtThk8TB5l85qZ0Mas8bmxwcQpr+PwIUpJwKriBQsvJdKXjvTlf4QieMJ2C2KKUgNT5m7DE4AqcNbSFTezcJ7mE+RQI2JkBBauPg0LTgCRTOv1+Kv3o1+Bf4pOcImClKKUg9N51s4/DkXo3lzGEtbWMPDSGBhhKgIG0oOb5nKwJ5/71YyjZ/YyubaIz9CJglSilI7Rdrr1jUPytNrpnczivu0k8XE6AgdXFwveTaoXsmSmXBAS+5TF8bSMAMUUpB2sBg8LWwCbTNTJC7Z3QKux92QAJWE6AgtToCHD9sAjxhHzZCz3VgtCilIPXcFLKNwwmx0fLc2Sz9ZJuA0JAGE6AgbTA6vmgXAqg9ihqkbCQQCgEjRSkFaSjk+azRBB4/vaukJ8Ya3S37I4GIEqAgjShuDmYGAZZ8MoOqN/o0SpRSkHpjvtjVy9uPyZZOzZLsah7tIoGgCFCQBoWJD9mZAK4LxbWhbCTQEAJGiFIK0oaQ5ztGEbhsfFsZ2jHdqO7YDwlYQoCC1BLsHNRIAqxBaiRNb/YVriilIPXmvLGL1ycPbi5H921qF3NoBwk0iAAFaYOw8SU7ESha+pwUffqYnUyiLQ4kEI4opSB1YMBdZPJRhzWRmYe3cJFHdMWLBChIvRh1l/nMovguC6iF7jRUlFKQWhg0Di0TemTKOSNakQQJOJoABamjw0fjQSD/rZukdO1HhEEChhBoiCilIDUEPTtpIIERnTPkkrFtGvg2XyMBexCgILVHHGhFGAR4S1MY8PiqXwKhilIKUk4kKwkMaJ8mV0/ibU1WxoBjh0+AgjR8huzBYgI5j50kFbt/ttgKDu82AqGIUgpSt0XfWf70bJ0iN01r7yyjaS0J+BCgIOWUcDwBXhvq+BDa1oFgRSkFqW1D6AnDOjZLkjuOyfaEr3TSvQQoSN0bW894duD/BnjGVzoaeQLBiFIK0sjHhSP+SaBVRrzcd2JnIiEBRxOgIHV0+Gg8CFCQch6YTaA+UUpBanYE2H9dBDKTY+WRU7sSEgk4mgAFqaPDR+MpSDkHIkWgLlFKQRqpKHAcfwQS46Ll2bO6Ew4JOJoABamjw0fjKUg5ByJJIJAopSCNZBQ4lj8Cs87vSTAk4GgCFKSODh+NpyDlHIg0AX+ilII00lHgeL4EKEg5J5xOgILU6RGk/dxDyjkQcQK+opSCNOIh4IA+BChIOSWcToCC1OkRpP0UpJwDlhDQi1IKUktCwEF1BChIOR2cToCC1OkRpP0UpJwDlhHQRCkFqWUh4MD/I0BByqngdAIUpE6PIO2nIOUcsJQAROlNucdbagMHJwEKUs4BpxOgIHV6BGk/BSnngOUEKtoNlFUpw+XNgr5SEpVouT00wHsEKEi9F3O3eUxB6raIetAfFsb3YNBt6nJ0o9ayreVoebd4gPxU2dqmVtIsNxKgIHVjVL3lEwWpt+LtSm8pSF0ZVsc7VdRxvCyLPVw+KO7teF/ogP0JUJDaP0a0sG4CFKScIY4ncODWQSJVlY73gw64lEDLHrIhc6S8knuY5MRkutRJumU1AQpSqyPA8cMlQEEaLkG+bzmBg3eNkqqSAsvtoAEkUBeBqKR02d9unMyvHCjLSzsSFgkYRiA6KkpeOq+HYf2xIxKwggAFqRXUOaahBA7dO1kq8/cZ2ic7IwEzCZS3HyrfJg+VN/L7S0VUjJlDsW8PEEiJj5GnzuzmAU/popsJUJC6Oboe8e3QQ9Ol8sB2j3hLN91EILpJlmxpPlpmF/aTLVUt3eQafYkggSapcfKfmV0iOCKHIgHjCVCQGs+UPUaYQM7jJ0vFrk0RHpXDkYCBBKJjpKDjBFkSM1g+KuLSq4FkPdFVm8wEuWdGJ0/4SifdS4CC1L2x9Yxnuc+cLeXb1njGXzrqcgJt+si6jBHySm5fKYhOc7mzdM8IAp2bJ8lt07ON6Ip9kIBlBChILUPPgY0ikPfiJVL2y3KjumM/JGALAtGpTWR327Eyr2yArCxrbwubaIQ9CfRukyI3TOUcsWd0aFWwBChIgyXF52xLIP/Vq6V0w2e2tY+GkUC4BMqyR8ryxKHyZkG/cLvi+y4kMLhDmvx1YjsXekaXvESAgtRL0Xapr/mzb5LSNR+51Du6RQJ/Eohq1kk2Nxslb+b3kx3SlGhIQBEY1aWRXDSGN4NxOjibAAWps+NH60Wk4L07pWTlu2RBAp4hEBWXILnZE2RR1GBZWMTT1Z4JfABHJ/VsLGcNZ5UGr88Dp/tPQer0CNJ+KZx/vxR/9SpJkIAnCVS27S9r00fIrLx+UhKV6EkGXnd6et+mctLg5l7HQP8dToCC1OEBpPkiRZ8+JkVLnyMKEvA0gaiMFrKr9ViZWzpQ1pZx+dZLk+H0oS3liN6NveQyfXUhAQpSFwbVay4hO4osKRsJkMAfBEo6jZWv4ofIOwV9iMQDBK6a1E4GtmeJMA+E2tUuUpC6OrzecA4n7HHSno0ESMCHQItu8nPTUfJqXj/ZJ42Ix6UE7jquo7Rvwu0aLg2vZ9yiIPVMqN3rKG5pwm1NbCRAAv4JRCWmyqH24+WTqkGytLgjMbmMwNNndpPk+BiXeUV3vEaAgtRrEXehv1UlBXLwrlEu9IwukYDxBMqzDpfv04bLy7n9pTKKIsZ4wpHtEUIUgpSNBJxOgILU6RGk/YrAwbvHSVVhDmmQAAkESSAqs6383mqMvFMyUDaW8YR2kNhs9xiW6rFkz0YCTidAQer0CNJ+RSD3ydOl/PcfSIMESCBkAlFS1HmCfBE/RObm9wj5bb5gLQEcZsKhJjYScDoBClKnR5D2KwL5b/xNStd/ShokQAJhEKhq1Us2NR4pL+UNkFxJCaMnvhopAij3hLJPbCTgdAIUpE6PIO1XBAo/fkiKv3iJNEiABAwgEJWcKQfaj5OPKgfLV0XMvhmA1LQuWIPUNLTsOMIEKEgjDJzDmUOg5Ju3pOCDf5nTOXslAQ8TKG0/TFanDZdZuf09TMG+rrMGqX1jQ8tCI0BBGhovPm1TAmWbvpC8ly+3qXU0iwRcQKBJB9necoy8VTxQfi3jrUB2iei9J3SS1o0S7GIO7SCBBhOgIG0wOr5oJwIVe3+VnEdm2Mkk2kIC7iQQEyf5HSfIsrihMj+/szt9dIhXMdFR8uK5PIjmkHDRzHoIUJByiriCQFV5iRy8Y5grfKETJOAUAhVt+srGzJHyfM4AKY1ili7Scctumih3HsuST5HmzvHMIUBBag5X9moBAWRIkSllIwESiCyBqLRmsrftWJlXOUS+LeKJ70jRH921kVw4unWkhuM4JGAqAQpSU/Gy80gSKHjnVilZ/X4kh+RYJEACPgSKs0fLqpTh8npub7IxmcBpQ1vI1N5NTB6F3ZNAZAhQkEaGM0eJAAGetI8AZA5BAkESqGrWWX5rMVpeLxwsO8rTgnyLj4VC4MZp7aVXa9aLDYUZn7UvAQpS+8aGloVIADc14cYmNhIgAfsQiIpPlkMdxsuS2KHyaX4H+xjmAkseP72rpCfGusATukACIhSknAWuInDg1kEiVZWu8onOkIBbCJS1HSgbMkfJczkDpFKi3eKWJX40So6VR0/tasnYHJQEzCBAQWoGVfZpGYHcZ86W8m1rLBufA5MACQRBIKOV7GozVj6oGCJripoG8QIf8SXQp22qXH9EFsGQgGsIUJC6JpR0BAQK598vxV+9ShgkQAIOIVDYcZysSBkpb+d0c4jF9jDzyMOayCmHt7CHMbSCBAwgQEFqAER2YR8CpWs+kvzZN9nHIFpCAiQQFIHKFj1kc/PR8lrBINlbnhTUO15+6MqJ7WRQBx4W8/IccJvvFKRui6jH/ak8sF0OPTTd4xToPgk4l0BUUrrsbzdOFscNlyV5bZzriMmWP35aV0lP4oEmkzGz+wgSoCCNIGwOFRkCB+8eJ1WFOZEZjKOQAAmYRqAka4isbzRa/nuor2ljOLHjtpkJcveMTk40nTaTQEACFKScHK4jkPfy5VK26QvX+UWHSMCzBDKzZFursTK34nDZWNTIsxg0xyf2yJSzR7TyPAcCcBcBClJ3xZPeiEjR4qfUFxsJkIDLCETHSF72ePkmZZS8d8i7d7hfMraNjOic4bLg0h2vE6Ag9foMcKH/5TvWS+5TZ7jQM7pEAiSgEShv1Uc2NR0jrxQMlNzyOE+Bue+ETtKqUYKnfKaz7idAQer+GHvSw4N3j5eqwkOe9J1Ok4CnCKQ0kT3txsmimOHyZV5z17veIj1eHjips+v9pIPeI0BB6r2Ye8Ljgnf+T0pWf+AJX+kkCZDAHwSK2o+Q7zNGy6uHerkWCZbqsWTPRgJuI0BB6raI0h9FoHTtx5L/1o2kQQIk4EEClU06ytaWY+W98iGyuSjFVQTOGNZSpvRq7Cqf6AwJgAAFKeeBKwlU5u2VQ/dNcaVvdIoESCBIAnEJcqj9BPkqeZTMP9QuyJfs/djt07OlU3NeHGDvKNG6hhCgIG0INb7jCAK5z54r5b+tdoStNJIESMBcAmWt+8sPTcbIK/kDpbgiytzBTOq9Q5NE+cdx3q0uYBJWdmsTAhSkNgkEzTCeQNFnT0vRoieN75g9kgAJOJdAegv5vfV4+TRmmHyb56yl76P6NpWZg91/cMu5k4uWh0OAgjQcenzX1gTKfv1W8l640NY20jgSIAHrCORnj5WVaaPl7UNdrTMihJFvnNZeerV2157YENznoy4nQEHq8gB72r2qSjl0/1TBflI2EiABEghEoKJZV/ml+TiZUzZEthfH2xJUy4x4uf9ElnuyZXBolCEEKEgNwchO7Eogf/bNUrpmvl3No10kQAJ2IpCQKvvaT5BlCSNkcU5rO1kmk3o2lrOGt7SVTTSGBIwkQEFqJE32ZTsCJd++LQVz77KdXTSIBEjA3gSK2w6WdZlj5ZW8flJRWWW5sVdPaicD2qdZbgcNIAGzCFCQmkWW/dqCQOXBHXLo4eNFKspsYQ+NIAEScBaBqkZt5LdWE2RB9DBZm2eNIMxMjpUHTu4i8THOrA7grIjTWqsIUJBaRZ7jRoxA/pvXS+m6TyI2HgciARJwI4Eoyek4Ub5JGSXv50S29NKoLo3kojH22kLgxgjTJ2sJUJBay5+jR4AA9pBiLykbCZAACRhBoKxFL9nYbKy8WzpE9hZHG9FlnX1cOq6NDO+UYfo4HIAErCRAQWolfY4dEQJVZUWS8/AMqczZFZHxOAgJkIBHCCQ3kl3tJspncSPky9xmpjjdJDVO7p3RSRLizBe+pjjATkkgSAIUpEGC4mPOJlD44b1SvPx1ZztB60mABGxLoDBrhHyXMVreyOllqI1H9G4ipw9tYWif7IwE7EiAgtSOUaFNhhMo2/yN5P33YsP7ZYckQAIkoCdQ2biDbG45XubLMNmUH/6d87ce3UG6tEgmZBJwPQEKUteHmA5qBHKfOkPKd6wnEBIgARIwn0BMnBzIniRfJo6UBblZDRqvZ+sUuWla+wa9y5dIwGkEKEidFjHa22ACRUuek6KFjzX4fb5IAiRAAg0hUNq6v6zLHCPvlB0uucWVQXdxzohWMqFHZtDP80EScDIBClInR4+2h0SgYs8vkvPoiSG9w4dJgARIwCgCVanNZHvbibIwepisym9cZ7cpCTHy8MwuPMxkFHz2Y3sCFKS2DxENNJJA3it/lbKNy4zskn2RAAmQQMgE8jqMlRWpo2VOble/7yIzigwpGwl4hQAFqVciTT8VgZKVc6TgvTtIgwRIgARsQaC8WVfZ1GycvF8xRLYXxVfbxMNMtggPjYggAQrSCMLmUNYTqCo8pJbtK/P3W28MLSABEiABjUB8suxpP0mWxo+QncmdBYKUjQS8RICC1EvRpq+KQOGC/0jx5y+SBgmQAAnYksD+4VdLlyNOt6VtNIoEzCJAQWoWWfZrWwIVezZLzuMzRSrLbWsjDSMBEvAmgZhm2ZJ+4UsSlZDiTQD02rMEKEg9G3pvO459pNhPykYCJEACdiKQNPEvkjT6PDuZRFtIICIEKEgjgpmD2I1A+dZVkvvc+XYzi/aQAAl4mEB0SmNJv+hliW7E0/UengaedZ2C1LOhp+P5r10jpT8uJggSIAESsAWBxBFnSPKUq2xhC40ggUgToCCNNHGOZxsCEKMQpWwkQAIkYDmBqGjJuOQViWnZzXJTaAAJWEGAgtQK6hzTNgSwbI/lezYSIAESsJJAQv/pknLcbVaawLFJwFICFKSW4ufgVhNgoXyrI8DxSYAEQCDtnKckLnswYZCAZwlQkHo29HRcEagsVyWgUAqKjQRIgASsIBDXbbSknfaQFUNzTBKwDQEKUtuEgoZYRQBF8lEsn40ESIAErCCQevK9Et9rohVDc0wSsA0BClLbhIKGWEUA14jmPnm6VObutsoEjksCJOBRArHtDpP0C/7rUe/pNgn8SYCClLOBBESk+MtZUvjRg2RBAiRAAhElkHLM3yVh4HERHZODkYAdCVCQ2jEqtMkSArnPnC3l29ZYMjYHJQES8B6BuOxBknbO095znB6TgB8CFKScFiTwPwKl6z+R/DeuJw8SIAESiAiB1FMekPge4yIyFgchAbsToCC1e4RoX0QJQJBCmLKRAAmQgJkE4ntNkNST7zNzCPZNAo4iQEHqqHDRWLMJYMkeS/dsJEACJGAmgfRzn5XYDgPMHIJ9k4CjCFCQOipcNDYSBHC4CYec2EiABEjADAIJg2ZIyvSbzeiafZKAYwlQkDo2dDTcLAIo/5T79NksA2UWYPZLAh4mEBWfLOkXvigxzTt5mAJdJ4HaBChIOStIwA8BloHitCABEjCDQNLocyVp4mVmdM0+ScDRBChIHR0+Gm8mAZaBMpMu+yYB7xGIbtRK0i98SaJTm3jPeXpMAvUQoCDlFCGBAARYBopTgwRIwEgCyUdcLYnDTzeyS/ZFAq4hQEHqmlDSETMIFLzzf1Ky+gMzumafJEACHiIQ27q7yo5KdKyHvKarJBA8AQrS4FnxSQ8SqDiwTfKeO18q8/Z60Hu6TAIkYBSB1FMflPjuY43qjv2QgOsIUJC6LqR0yGgCJStmS8H7/zS6W/ZHAiTgEQJYpsdyPRsJkEBgAhSknB0kEASB/Df+JqXrPw3iST5CAiRAAn8SiG3TU91Xj3JPbCRAAhSknAMkEBaBit2bJPf5C6SqKDesfvgyCZCAtwiknf6wxHUd6S2n6S0JNIAAM6QNgMZXvEmg+MtXpPCjB7zpPL0mARIImUDiqLMledIVIb/HF0jAiwQoSL0YdfrcYAJ5s66Qsp8+b/D7fJEESMAbBGLbHfbHUn1svDccppckECYBCtIwAfJ1bxEo375W8rB0X17qLcfpLQmQQEgE0s56XOI6DQ3pHT5MAl4mQEHq5ejT9wYRKFrynBQtfKxB7/IlEiAB9xNIGnO+JE241P2O0kMSMJAABamBMNmVdwjkvXChlP36rXccpqckQAJBEYjtMEDSz3laJCo6qOf5EAmQwB8EKEg5E0igAQTKt62RvBcvlarSwga8zVdIgATcSgD7RuOyB7nVPfpFAqYRoCA1DS07djuBkm/floK5d7ndTfpHAiQQJIHkqddK4rBTg3yaj5EACegJUJByPpBAGAQKP7xHipe/EUYPfJUESMANBBIGnyApR9/kBlfoAwlYQoCC1BLsHNQtBHDaPu+lS6V8yyq3uEQ/SIAEQiSAJfrUMx5liacQufFxEmCGlHOABAwkUL7jByVKeYuTgVDZFQk4hEB0WlNJO+NRiWnZ1SEW00wSsCcBZkjtGRda5TACJavek4I5tzvMappLAiQQLoHUk+6W+N6Tw+2G75OA5wlQkHp+ChCAUQQK5z8gxV+9YlR37IcESMDmBJLGXyxJYy+0uZU0jwScQYCC1BlxopVOIFBVKXkv/kXKNi93grW0kQRIIAwC8X2OkNQT/xlGD3yVBEhAT4CClPOBBAwkULHrJ1WftLLggIG9sisSIAE7EYhp1V3SznxUolMa28ks2kICjiZAQero8NF4OxIoXfuR5L/F8i92jA1tIoFwCUTFJapDTLiRiY0ESMA4Ap4QpMXFxVJSUiJpaWkSHc3r3IybPuwpEIHiL2dJ4UcPEhAJkIDLCKTO+IfE953mMq/oDglYT8D1grSwsFBuvvlmefPNN+WFF16QyZODOw25cOFCufTSS+Xcc8+Vq6++WuLi4qyPFi1wFIHCjx+S4i9ecpTNNJYESCAwgeSjbpDEw08iIhIgARMIuF6QIjv6j3/8Q95991155plnZPjw4QpjWVmZ3HvvvfL555/LE088IR06dKiBl4LUhNnmwS7z375FSr+f50HP6TIJuItA0sTLJGn0ue5yit6QgI0IuF6QBmINoXrbbbfJypUr5cknn5ROnTrZKCw0xU0E8v57sZRt/sZNLtEXEvAUgcRRZ0vypCs85TOdJYFIE6AgpSCN9Jzz5Hg5j5wgFXs3e9J3Ok0CTiYQ32eKpJ74Lye7QNtJwBEEg1bjFQAAFohJREFUTBOkW7ZskUsuuUR9jR49WmbNmqX2cf7yyy8ycuRIueKKK9TyeVRUVA1Q2PM5e/ZsmTt3rnz11VeSmpoqgwcPllNOOUUmTZok8fHxNZ7fv3+/PPvss/LOO+/I9u3bpW3btqrfG264QVq0aKGefeSRR2TevHnVS/NYukd2NJiG5fzp06fL3r171Z7SmJgYefjhh6V58+Y1Xt+zZ4/yKTMzU20FwAGqqqoq+fHHH5V9H3/8sRw6dEj5fuaZZ/r1JRh7+IxzCRz811heL+rc8NFyDxJAeaeMS171oOd0mQQiT8A0QQrhefHFF8u4ceNk3bp1snv3bnWgCEvlEKbl5eVKuB1zzDHVXkP0XX/99Uq8TZw4UQYOHChFRUWyYMEC2bBhg5x11llyyy23SHJysnoHYhTPQ7geffTR0q5dOzl48KASgXfccUf1MvxDDz0kH374YfXS/IoVK+TLL7+UxYsXy9atW+WEE06QRo0a1aC/c+dOdQgKYvb444+XiooKue+++9T3nnvuOSUs9Q02nnPOOUroXnDBBUqMzpkzRwljiGT4npCQIEuXLpXly5erZ/CzxMTEyEedI1pCALVJD90z0ZKxOSgJkEBoBFDeKfOmJSIxPNAaGjk+TQINI2C6IP3hhx/UKXVkSjUhCQF55ZVXSnZ2dnW2sbS0VO6++2555ZVX5J///Kccd9xx1SWa8vPz5a677pKXXnpJ7r//fpUtRdNEIDKe06YFLsPhK0jxbn17SCFajz322GpBindwAOq8886T888/X/mEbCkaDkjBvs8++0yeeuop6datmxLF8HnYsGHqlD8yvWjw8/HHH1fZWn/CtmFh5FtOIVCx+2fJeYyndJ0SL9rpXQKNrl8o0SmZ3gVAz0kgwgRMF6T9+/dXWUNNjGqiDCff33jjDXnttddkwIABaikfGdXu3bsrQYolb32DwENWEVlTiD8IPE2Q3nPPPXLqqacGrDFqlCA9cOCAWpaHmH3ssceqtwT89ttvajm/S5cuyjb4CpEM4YmMar9+/fz6cvLJJ8vll18e4ZBzOKsJlG9ZKbnPX2C1GRyfBEggAAEs02O5no0ESCByBEwXpEceeaTKhvo2LIUjI6otiWsZyeuuu87v81iKv+yyy9TSOcRgkyZNqpfsly1bJieeeKKcfvrp0rlzZ4mNja0xnFGCFMvwEJq33357jZqm2J8KsaxlarXsK7Ye+NsOgL2k2Cc7ZcoUJda5bB+5CW+Xkcq3r5Pcp8+0izm0gwRI4H8E0s9/XmKzaiYRCIcESMB8ApYJUhxCQnZQE6Ta/3/ggQdk5syZtTzXBCkOD+nLNGEfKQ5MPf300+rQELKR2Js5YsSI6oypUYIURq1Zs0btZcWeVexnRUO2d9WqVSojmpWVVb0d4OWXX64zgsiq/u1vf2PRffPnuS1HwL33OY/Xnuu2NJZGkYAHCKRfPEtiW/f0gKd0kQTsR8AyQaplSLXbk77++muZMWOG1JchBcJHH31UnWbXN2Qlv/jiC3nwwQfl559/VntTkYFEM1KQajc/bdq0SQlQ7B/FVgMIYOwVxY1O9e1Ptd80oEVWEajYt0VyHj7equE5LgmQwP8IZFz2lsQ0Zz1qTggSsIqA6YJ07Nix6iS8fhldE3U4BPTiiy/KYYcdpg4B+e4R1UNZvXq1OsWuZSZ9yz9pz+JEPwTiUUcdpcQtDh75E6TaQSSIWH+F8f0datLGwL7Xa6+9Vi3RQ3zeeOONNQ4oYWkfghiCFdlblK1iI4FABCoP7ZRDDx5JQCRAAhYRyLjyPYlp3M6i0TksCZAACJguSHHK/pprrlGHfrBXEmINp9VxOAhiVTsEpIlU7McMdMoey/pYmh8zZoyKHk6qd+3aVZWWio6OVt/ThCvuoNcODPkTpFrmNNBp97oEqXYAC1UCsKe1oKCgVm1SZHxxyh4+3nrrrTXKSlVWVsq3334rrVu3ViWh2EigMn+/HLp3EkGQAAlEmECja+ZLdMYfNavZSIAErCNguiBFcXrs7URGEwXyd+3aJe+//746JQ+hiLJIWsMy+FVXXSXfffddrTqkKHqPw1HIomrZViz3Yx+nVrM0JydHPvjgA0lPT1cCsUePHqrrQIJUu68eB6FQdB/F/FHWqU+fPlKXIEXpJuwbRdkmNAhO2KUv8o86qygBBXEN0Tl+/Hj1X+yFRXUA1GXVKgxYF36ObCcCVcV5cvCff/yxxUYCJGA+gczrF0oUSzuZD5ojkEAQBEwXpDhlf9JJJylxhpPlaPjeRRdd5Pf+eBxSglCDaMXyOwrWQ3DioNOQIUNqlHaCMPzkk09UfVJkXSH4pk6dqkQliuRrzfemJu37EI2vv/66yroi64ni9XfeeafqB4eUUO8UxfBxU5NvW7RokcrAQljj/b59+9Z6BplQZEqxLQH2QZj37t1b3SSFMlUQwr43VQURMz7iYgJV5aVy8I6hLvaQrpGAPQhk3rxMohJS7GEMrSABEjB/yT5Q2SeyJwESCEwAy/dYxmcjARIwnkDjW5fzBibjsbJHEgiLQEQypP7qkIZlNV8mAQ8QyHvxUin75WsPeEoXSSAyBLBXFHtG2UiABOxHgILUfjGhRSRQTaDw44ek+IuXSIQESCBMAnEdD5e0s58Msxe+TgIkYBYB0wQpDgjhlDnumOf1mGaFj/16gUDJqvekYM7tXnCVPpKAKQQSBp8oKUffaErf7JQESMAYAqYJUmPMYy8kQAIgULphieS/elWDYexKzpatab3kYEJLSSrPk9aFP0uXQysb3B9fJAGnEEieeo0kDjvNKebSThLwLAEKUs+Gno47jUD5b6sl//XrQj7stCWtt3zfdFwtd1sWbpYhuz90GgbaSwJBEYhOyZSU426XuK4jg3qeD5EACVhLgILUWv4cnQRCIoCrRgvm3CEQp8G2+VkXSGlMot/HB+35SNoUbAq2Kz5HAo4gENvuMEmZcSdvX3JEtGgkCfxBwHBBmpubq4rGu6ElJSW5wQ36YACBoqIiA3qJfBfJycnSvn37gAO3z1sv/fYtirxhHJEETCIQ33eapM5wx2eQSYjYLQnYkgAFqS3DQqNIwBgCKSkpkpWVFbCzdvkbZMDeT4wZjL2QgMUEksZdJPhiIwEScB4BwwUpEDg1m+S88NFirxMo/elzKf7sGanYt9UvioqoWFnU4VypjIr2+/P++xZKVt4PXsdI/x1OIKZVN0meeJnEdRnhcE9oPgl4l4ApgtS7OOk5CUSeQGXePin69P/bu9PfqK47jOO/WW2IDTZmNwlbgs1itgAGBQgQtiRV+6KqUvVNXrTvmj8nlapKzetKzYuqKiSEJWDWshsSMGZJjAMmrBUYY8+MZ6rnkGvGxmD7cmeY8XyvNPLEnnuWzx2kJ+fcc+7n1nPm34NW3lq10i5WP/840gk9t2zdzX/mv8HUiECAAmUrfmtjt3xmoTHjAyyVohBAIN8CBNJ8i1MfAjkS6DnxpXXt+dwyTx4+V8MP4xrsx8oGexivsVi6x2o7W23hgyMWTSdy1BqKRSC3AuGKGhuz+TMrW/6b3FZE6QggkBcBAmlemKkEgfwIpDpa3Ghp8vKRQStMhuMWI4Tm52JQS84E4vXvuzAamTw3Z3VQMAII5FeAQJpfb2pDIC8CT/b91Z7s/1te6qISBPIpMGbzn23M+j/ms0rqQgCBPAgQSM1Mjzk9fvy4PX782GKxmNXV1dny5cstEon0uwS9vb3W1NRkt27dss2bN9ukSZPycImoAgF/AsnWQ9a19y/W23HJXwGchUABCURrF7pR0djcxgJqFU1BAIGgBHIWSB89emQ7d+60rq6uQduqMLdt2zYXAAceCohnzpwx7WmaTqctHA7buHHjbM2aNTZ16tQh+55IJOz8+fN27do1FzIzmYyVl5fbvHnzbPHixf3qvH37tu3evdsmTpxoK1assIsXL9qVK1ds5cqVtnDhwn516W8nTpyw+vp6W7Vq1ZDt4AMIvG6BTKLLupu+sCdNX7zuplA/Ar4Fytd+amPe/5OFyt7wXQYnIoBAYQvkNJDu2LHDFA4HC52TJ0+2DRs29BuF1Ajk/v37rb293UKhkFVVVVlFRYV1d3fbvXv33MhlY+PL/+9YAfirr75yYVYjnKpb5SaTSXcltCdjdr0KmC0tLbZp0yarra11AVZBWvVu3bq1r30PHjxwwVX7Our3g/WpsC81rStlgVTbGRdKk5cPlzIDfS8yAd0rqjAafWtpkbWc5iKAwEgFch5IJ0yY4ALccA6NijY3N7sgunHjRhs/vv82Ht5o6cvK0sisQu0777zjXgqlOk9T8gqeCrrr1q2zOXPmuGK++eYbu3//vn388cdWWVlpPT099vXXX7u/bd++3crKylyg3bdvn929e9f1paamZjjd4TMIFJxA97F/uBHTdOfdgmsbDULAE4hMnOWCKCvo+U4gUDoCBRNIFSQ1sqmRzC1btphGUIM8tFm/Rj41crpo0SI3JT/cQKqgfO7cOXfOggULgmwWZSGQd4Hee+3WffDv1nN68H1L894gKkQgS8BNz6/91EJjq3BBAIESEiiYQNra2mpHjhxx0+YKpEEf3sinRkOzA+mxY8fs8uXLfVP2XnDVlL3uce3o6LC9e/fatGnTnrvFIOg2Uh4C+RRIfL/bTeOz6Cmf6tT1IgGm5/luIFDaAjkPpJoi14IhHbrvUsFu5syZFo/H+8krGGrR0NKlS23ZsmWBXxVvBFaBM3vK/saNG246XiOyWtSkYKyAunr1ane/qab0dQ+rwunAWwgCbyQFIpBnARY95Rmc6p4TYHqeLwUCCEgg54F0sOfaK5hqcZLu8fQOBT+FQ62C7+zsdO81qqlAO3bsWDeqqdXtWnHv59Cq+1OnTrlQ+eGHH7pV996hEKq/KXgqKCsQq66TJ0+6+07fe+89mzuXDZj9uHNOcQikblwwPemp5/S/iqPBtLLoBULllVbe+ImVr/kD0/NFfzXpAAKvLpCzQKqmKYxGo1E3MqqFRVqpfvbsWbeKXr//4IMP3IipDi+Q6r0WImnhkEKjwqnO06FtmLx7P0fSdW+FvNqj7Zrmz58/5Ok//fSTffvttzZ79mxbu3atXb161QVUreJXf9SWXIzkDtkwPoBADgVS7eeeBtOz/8lhLRRd0gKhkAuiZY2fWKRmZklT0HkEEHgmkNNAOhi0VqwrfGpz+VmzZrnV9NmBtKGhwW1Knz0Sqql8rZLXivePPvrI7Uk63EOLpBQsNeI6cMunF5WhEKwFVgqeWmmvQKv7SLV3qrdXqfY41bS+9jblQGC0CaR+PG3dJ760xPmnO05wIBCEQNnSX7kgqk3uORBAAIFsgbwHUlX+3XffuQ3mszfH90ZINT0+MOR5C400OuntFzqcy+jta3r9+nW3ob7Cb/ZU/YsCs7aN0mIm7Vc6Y8YMO3TokLW1tfWt/tdKfa3Y172xemITBwKjVSB57bgbMU18v2e0dpF+5UEgPn+DlTX+3mJzeKBIHripAoGiFHgtgVT3ZR49etSmT5/uFgvp0CimntA02KImb4W8guBwA2n2Jvua/tfK/aHCqNrhPY1J0/oj2RqqKK8+jUZgmALJy0eeBtOW/cM8g48hYBabvcIF0fiCTXAggAACLxV4LYHUC58aCdWIaPaoqUYkB2775I1I6j5UTaFrs/2XHQqjhw8fdo8OHUkYfdHTmIazeT7fMwRKQSDZetB6mnda4vyuUuguffQpoCn5slW/s7Jlv/ZZAqchgECpCeQkkOpxobrnUguCFDqz7we9cOGCm67XoqbsDfAVBvWEJIVJb6pcF0P/rdFUbcWkBVA6R4ue9HvVcfPmTTeqqpf3eT9h9GVPY2LKvtT+WdDfoQRSNy9aonmHC6eZrv8N9XH+XiIC8UVbLd6w3TRFz4EAAgiMRCAngVQLiXbt2mV37txx0+QapVQo1ab0ug9U77XaXVsrZR9auKTA6u1dqkVMeoa9ztFG9bpfs7q62p2SvdG9NtP3Hk+qUdGDBw9aJpNxi5IG2yZK5ep+Uq8slfeypzFpVwCN6qoeBV9N66setoMayVeNz45GgfTD25Zo3mk9zTus9/bV0dhF+jSEQLi61soatlm8YZtFpjzbyg84BBBAYCQCOQmkaoA2otdz6bV9kvb3VEDUHp9Tpkyxd999t18YzG6wwp72DFUI1TkKjxpp1RZL2feAKvTu2bPHfv75534jpLoP9cCBA26bqRcdakf26KxCrwK02qbRWY3ADjwUlBVaNfqrdixZsoTHiI7km8ZnR7dAJu1CqcJp8up/R3df6Z0T0AIlNxrasM1C8TGoIIAAAq8kkLNA+kqt4mQEEChageSVo32jpkXbCRo+qECo7A0XQBVEtWCJAwEEEAhKgEAalCTlIIBAP4Heu22WvNRkiUtNlvrxFDpFLBCbs9Jide9bfP5GC1c9fZgJBwIIIBCkAIE0SE3KQgCBQQVSN77vC6e9HZdQKgKB6PQFFqtfb/G69RaZ1v9+/yJoPk1EAIEiEyCQFtkFo7kIFLuANttPthxwI6fpBzeKvTujqv2RmrcsVrfe4vXrLTqLKflRdXHpDAIFLkAgLfALRPMQGLUC6ZQlWpr6Rk7ZPur1XOlwxQQ3He+CaN16s1Do9TSEWhFAoKQFCKQlffnpPAKFIZDp7rRU22lLtp1xP1Pt5wujYaO0FdEZiyz65mKLvrnEYm+vtlB55SjtKd1CAIFiESCQFsuVop0IlJCA9jfV1H7qh5OWajtjvffbS6j3wXc1MnGmxeY0WvStJS6EhqunB18JJSKAAAKvIEAgfQU8TkUAgfwIaMV+Svee/vLKdD/KT8VFWkv4jWqLzm18GkJnLjPdG8qBAAIIFLIAgbSQrw5tQwCBQQV67103rdbvvXXJUh0t7n26815JaoXHT7HI5Ll9r+i0eotMnVeSFnQaAQSKV4BAWrzXjpYjgECWQPrRHRdMvYCqn6NpFX+4oqZf8PRCaKi8gu8BAgggUPQCBNKiv4R0AAEEXiSgxVK9t1os/fDO09ej28/9tN5UwQBqtDNcNd0i1bXup+71jOg1+W0Lja0qmHbSEAQQQCBoAQJp0KKUhwACRSWQfvzAMgOCaib5xCzRbfqZ6fv5xCz57HeW9TeLRC0UjppFYvbsfdRCkahZ+Jffuff6TNTClZP6hU4vhFo4UlR2NBYBBBAISoBAGpQk5SCAAAIIIIAAAgj4EiCQ+mLjJAQQQAABBBBAAIGgBAikQUlSDgIIIIAAAggggIAvAQKpLzZOQgABBBBAAAEEEAhKgEAalCTlIIAAAggggAACCPgSIJD6YuMkBBBAAAEEEEAAgaAECKRBSVIOAggggAACCCCAgC8BAqkvNk5CAAEEEEAAAQQQCEqAQBqUJOUggAACCCCAAAII+BIgkPpi4yQEEEAAAQQQQACBoAQIpEFJUg4CCCCAAAIIIICALwECqS82TkIAAQQQQAABBBAISoBAGpQk5SCAAAIIIIAAAgj4EiCQ+mLjJAQQQAABBBBAAIGgBAikQUlSDgIIIIAAAggggIAvAQKpLzZOQgABBBBAAAEEEAhKgEAalCTlIIAAAggggAACCPgSIJD6YuMkBBBAAAEEEEAAgaAECKRBSVIOAggggAACCCCAgC8BAqkvNk5CAAEEEEAAAQQQCEqAQBqUJOUggAACCCCAAAII+BL4P/tALp8+qbgn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TextBox 30"/>
          <p:cNvSpPr txBox="1"/>
          <p:nvPr/>
        </p:nvSpPr>
        <p:spPr>
          <a:xfrm>
            <a:off x="11879567" y="2235011"/>
            <a:ext cx="4993798" cy="5816977"/>
          </a:xfrm>
          <a:prstGeom prst="rect">
            <a:avLst/>
          </a:prstGeom>
          <a:noFill/>
        </p:spPr>
        <p:txBody>
          <a:bodyPr wrap="square" rtlCol="0">
            <a:spAutoFit/>
          </a:bodyPr>
          <a:lstStyle/>
          <a:p>
            <a:r>
              <a:rPr lang="en-US" sz="4800" b="1" dirty="0" smtClean="0">
                <a:solidFill>
                  <a:schemeClr val="bg1">
                    <a:lumMod val="75000"/>
                  </a:schemeClr>
                </a:solidFill>
              </a:rPr>
              <a:t>This shows that</a:t>
            </a:r>
          </a:p>
          <a:p>
            <a:pPr marL="342900" indent="-342900">
              <a:buFont typeface="+mj-lt"/>
              <a:buAutoNum type="arabicPeriod"/>
            </a:pPr>
            <a:r>
              <a:rPr lang="en-US" sz="3600" b="1" dirty="0" smtClean="0">
                <a:solidFill>
                  <a:srgbClr val="00B050"/>
                </a:solidFill>
              </a:rPr>
              <a:t>Around 60% </a:t>
            </a:r>
            <a:r>
              <a:rPr lang="en-US" sz="3600" b="1" dirty="0" smtClean="0"/>
              <a:t>of customers </a:t>
            </a:r>
            <a:r>
              <a:rPr lang="en-US" sz="3600" b="1" dirty="0">
                <a:solidFill>
                  <a:srgbClr val="00B050"/>
                </a:solidFill>
              </a:rPr>
              <a:t>loved the content .</a:t>
            </a:r>
          </a:p>
          <a:p>
            <a:pPr marL="342900" indent="-342900">
              <a:buFont typeface="+mj-lt"/>
              <a:buAutoNum type="arabicPeriod"/>
            </a:pPr>
            <a:r>
              <a:rPr lang="en-US" sz="3600" b="1" dirty="0">
                <a:solidFill>
                  <a:srgbClr val="00B050"/>
                </a:solidFill>
              </a:rPr>
              <a:t>Around 31% </a:t>
            </a:r>
            <a:r>
              <a:rPr lang="en-US" sz="3600" b="1" dirty="0" smtClean="0"/>
              <a:t>were </a:t>
            </a:r>
            <a:r>
              <a:rPr lang="en-US" sz="3600" b="1" dirty="0">
                <a:solidFill>
                  <a:srgbClr val="00B050"/>
                </a:solidFill>
              </a:rPr>
              <a:t>not satisfied</a:t>
            </a:r>
            <a:r>
              <a:rPr lang="en-US" sz="3600" b="1" dirty="0" smtClean="0"/>
              <a:t> about the overall content provide.</a:t>
            </a:r>
          </a:p>
          <a:p>
            <a:pPr marL="342900" indent="-342900">
              <a:buFont typeface="+mj-lt"/>
              <a:buAutoNum type="arabicPeriod"/>
            </a:pPr>
            <a:r>
              <a:rPr lang="en-US" sz="3600" b="1" dirty="0" smtClean="0"/>
              <a:t>Around 13</a:t>
            </a:r>
            <a:r>
              <a:rPr lang="en-US" sz="3600" b="1" dirty="0">
                <a:solidFill>
                  <a:srgbClr val="00B050"/>
                </a:solidFill>
              </a:rPr>
              <a:t>% remain neutral </a:t>
            </a:r>
            <a:endParaRPr lang="en-IN" sz="3600" b="1" dirty="0">
              <a:solidFill>
                <a:srgbClr val="00B050"/>
              </a:solidFill>
            </a:endParaRPr>
          </a:p>
        </p:txBody>
      </p:sp>
    </p:spTree>
    <p:extLst>
      <p:ext uri="{BB962C8B-B14F-4D97-AF65-F5344CB8AC3E}">
        <p14:creationId xmlns:p14="http://schemas.microsoft.com/office/powerpoint/2010/main" val="1225740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9515694" y="5048714"/>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9531324" y="2122134"/>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9531324" y="7837844"/>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772907" y="1177754"/>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0881430" y="676677"/>
            <a:ext cx="7078272" cy="9610323"/>
          </a:xfrm>
          <a:prstGeom prst="rect">
            <a:avLst/>
          </a:prstGeom>
        </p:spPr>
        <p:txBody>
          <a:bodyPr wrap="square" lIns="0" tIns="0" rIns="0" bIns="0" rtlCol="0" anchor="t">
            <a:spAutoFit/>
          </a:bodyPr>
          <a:lstStyle/>
          <a:p>
            <a:pPr>
              <a:lnSpc>
                <a:spcPts val="2660"/>
              </a:lnSpc>
            </a:pPr>
            <a:r>
              <a:rPr lang="en-US" sz="4400" b="1" u="sng" spc="-19" dirty="0" smtClean="0">
                <a:solidFill>
                  <a:srgbClr val="00B050"/>
                </a:solidFill>
                <a:latin typeface="Graphik Regular" panose="020B0503030202060203" pitchFamily="34" charset="0"/>
              </a:rPr>
              <a:t>ANALYSIS</a:t>
            </a:r>
          </a:p>
          <a:p>
            <a:pPr>
              <a:lnSpc>
                <a:spcPts val="2660"/>
              </a:lnSpc>
            </a:pPr>
            <a:endParaRPr lang="en-US" sz="4400" b="1" u="sng" spc="-19" dirty="0" smtClean="0">
              <a:solidFill>
                <a:srgbClr val="00B050"/>
              </a:solidFill>
              <a:latin typeface="Graphik Regular" panose="020B0503030202060203" pitchFamily="34" charset="0"/>
            </a:endParaRPr>
          </a:p>
          <a:p>
            <a:pPr marL="342900" indent="-342900">
              <a:buFont typeface="Arial" panose="020B0604020202020204" pitchFamily="34" charset="0"/>
              <a:buChar char="•"/>
            </a:pPr>
            <a:r>
              <a:rPr lang="en-US" sz="3200" b="1" spc="-19" dirty="0" smtClean="0">
                <a:solidFill>
                  <a:srgbClr val="00B050"/>
                </a:solidFill>
                <a:latin typeface="Graphik Regular" panose="020B0503030202060203" pitchFamily="34" charset="0"/>
              </a:rPr>
              <a:t>Animals</a:t>
            </a:r>
            <a:r>
              <a:rPr lang="en-US" sz="3200" spc="-19" dirty="0" smtClean="0">
                <a:solidFill>
                  <a:srgbClr val="000000"/>
                </a:solidFill>
                <a:latin typeface="Graphik Regular" panose="020B0503030202060203" pitchFamily="34" charset="0"/>
              </a:rPr>
              <a:t> and </a:t>
            </a:r>
            <a:r>
              <a:rPr lang="en-US" sz="3200" b="1" spc="-19" dirty="0" smtClean="0">
                <a:solidFill>
                  <a:srgbClr val="00B050"/>
                </a:solidFill>
                <a:latin typeface="Graphik Regular" panose="020B0503030202060203" pitchFamily="34" charset="0"/>
              </a:rPr>
              <a:t>Science</a:t>
            </a:r>
            <a:r>
              <a:rPr lang="en-US" sz="3200" spc="-19" dirty="0" smtClean="0">
                <a:solidFill>
                  <a:srgbClr val="000000"/>
                </a:solidFill>
                <a:latin typeface="Graphik Regular" panose="020B0503030202060203" pitchFamily="34" charset="0"/>
              </a:rPr>
              <a:t> are the two most popular categories of content showing that people really prefer </a:t>
            </a:r>
            <a:r>
              <a:rPr lang="en-US" sz="3200" b="1" spc="-19" dirty="0" smtClean="0">
                <a:solidFill>
                  <a:srgbClr val="00B050"/>
                </a:solidFill>
                <a:latin typeface="Graphik Regular" panose="020B0503030202060203" pitchFamily="34" charset="0"/>
              </a:rPr>
              <a:t>a natural, realistic and actual fact </a:t>
            </a:r>
            <a:r>
              <a:rPr lang="en-US" sz="3200" spc="-19" dirty="0" smtClean="0">
                <a:solidFill>
                  <a:srgbClr val="000000"/>
                </a:solidFill>
                <a:latin typeface="Graphik Regular" panose="020B0503030202060203" pitchFamily="34" charset="0"/>
              </a:rPr>
              <a:t>based content the most.</a:t>
            </a:r>
          </a:p>
          <a:p>
            <a:endParaRPr lang="en-US" sz="3200" spc="-19" dirty="0" smtClean="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endParaRPr lang="en-US" sz="1900" spc="-19" dirty="0" smtClean="0">
              <a:solidFill>
                <a:srgbClr val="000000"/>
              </a:solidFill>
              <a:latin typeface="Graphik Regular" panose="020B0503030202060203" pitchFamily="34" charset="0"/>
            </a:endParaRPr>
          </a:p>
          <a:p>
            <a:pPr>
              <a:lnSpc>
                <a:spcPts val="2660"/>
              </a:lnSpc>
            </a:pPr>
            <a:r>
              <a:rPr lang="en-US" sz="4400" b="1" u="sng" spc="-19" dirty="0" smtClean="0">
                <a:solidFill>
                  <a:srgbClr val="00B050"/>
                </a:solidFill>
                <a:latin typeface="Graphik Regular" panose="020B0503030202060203" pitchFamily="34" charset="0"/>
              </a:rPr>
              <a:t>INSIGHTS</a:t>
            </a:r>
          </a:p>
          <a:p>
            <a:pPr>
              <a:lnSpc>
                <a:spcPts val="2660"/>
              </a:lnSpc>
            </a:pPr>
            <a:endParaRPr lang="en-US" sz="4400" b="1" u="sng" spc="-19" dirty="0">
              <a:solidFill>
                <a:srgbClr val="00B050"/>
              </a:solidFill>
              <a:latin typeface="Graphik Regular" panose="020B0503030202060203" pitchFamily="34" charset="0"/>
            </a:endParaRPr>
          </a:p>
          <a:p>
            <a:pPr marL="342900" indent="-342900">
              <a:buFont typeface="Arial" panose="020B0604020202020204" pitchFamily="34" charset="0"/>
              <a:buChar char="•"/>
            </a:pPr>
            <a:r>
              <a:rPr lang="en-US" sz="3200" spc="-19" dirty="0" smtClean="0">
                <a:solidFill>
                  <a:srgbClr val="000000"/>
                </a:solidFill>
                <a:latin typeface="Graphik Regular" panose="020B0503030202060203" pitchFamily="34" charset="0"/>
              </a:rPr>
              <a:t>The most common themes of this analysis are ‘</a:t>
            </a:r>
            <a:r>
              <a:rPr lang="en-US" sz="3200" b="1" spc="-19" dirty="0" smtClean="0">
                <a:solidFill>
                  <a:srgbClr val="00B050"/>
                </a:solidFill>
                <a:latin typeface="Graphik Regular" panose="020B0503030202060203" pitchFamily="34" charset="0"/>
              </a:rPr>
              <a:t>FOOD’ AND ‘SCIENCE &amp; TECHNOLOGY’.</a:t>
            </a:r>
            <a:r>
              <a:rPr lang="en-US" sz="3200" spc="-19" dirty="0" smtClean="0">
                <a:solidFill>
                  <a:srgbClr val="000000"/>
                </a:solidFill>
                <a:latin typeface="Graphik Regular" panose="020B0503030202060203" pitchFamily="34" charset="0"/>
              </a:rPr>
              <a:t> Using this, better and targeted campaigns can be generated  focusing on healthy eating and science and advanced technologies  which people love to prefer . As people are becoming more advanced with smart techs, also people are turning more health conscious.</a:t>
            </a:r>
          </a:p>
          <a:p>
            <a:endParaRPr lang="en-US" sz="3200" spc="-19" dirty="0" smtClean="0">
              <a:solidFill>
                <a:srgbClr val="000000"/>
              </a:solidFill>
              <a:latin typeface="Graphik Regular" panose="020B0503030202060203" pitchFamily="34" charset="0"/>
            </a:endParaRPr>
          </a:p>
          <a:p>
            <a:pPr marL="342900" indent="-342900">
              <a:buFont typeface="Arial" panose="020B0604020202020204" pitchFamily="34" charset="0"/>
              <a:buChar char="•"/>
            </a:pPr>
            <a:r>
              <a:rPr lang="en-US" sz="3200" spc="-19" dirty="0">
                <a:solidFill>
                  <a:srgbClr val="000000"/>
                </a:solidFill>
                <a:latin typeface="Graphik Regular" panose="020B0503030202060203" pitchFamily="34" charset="0"/>
              </a:rPr>
              <a:t>This can help generate more profit and revenue thereby focusing on crisp themes which people really love .</a:t>
            </a: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03474" y="959433"/>
            <a:ext cx="12571877"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
        <p:nvSpPr>
          <p:cNvPr id="22" name="TextBox 21"/>
          <p:cNvSpPr txBox="1"/>
          <p:nvPr/>
        </p:nvSpPr>
        <p:spPr>
          <a:xfrm>
            <a:off x="2403474" y="3042002"/>
            <a:ext cx="9509424" cy="5078313"/>
          </a:xfrm>
          <a:prstGeom prst="rect">
            <a:avLst/>
          </a:prstGeom>
          <a:noFill/>
        </p:spPr>
        <p:txBody>
          <a:bodyPr wrap="square" rtlCol="0" anchor="ctr">
            <a:spAutoFit/>
          </a:bodyPr>
          <a:lstStyle/>
          <a:p>
            <a:pPr marL="685800" indent="-685800">
              <a:buFont typeface="Arial" panose="020B0604020202020204" pitchFamily="34" charset="0"/>
              <a:buChar char="•"/>
            </a:pPr>
            <a:r>
              <a:rPr lang="en-US" sz="5400" dirty="0" smtClean="0">
                <a:latin typeface="Graphik Regular" panose="020B0503030202060203"/>
              </a:rPr>
              <a:t>Project Recap</a:t>
            </a:r>
          </a:p>
          <a:p>
            <a:pPr marL="685800" indent="-685800">
              <a:buFont typeface="Arial" panose="020B0604020202020204" pitchFamily="34" charset="0"/>
              <a:buChar char="•"/>
            </a:pPr>
            <a:r>
              <a:rPr lang="en-US" sz="5400" dirty="0" smtClean="0">
                <a:latin typeface="Graphik Regular" panose="020B0503030202060203"/>
              </a:rPr>
              <a:t>Problem</a:t>
            </a:r>
          </a:p>
          <a:p>
            <a:pPr marL="685800" indent="-685800">
              <a:buFont typeface="Arial" panose="020B0604020202020204" pitchFamily="34" charset="0"/>
              <a:buChar char="•"/>
            </a:pPr>
            <a:r>
              <a:rPr lang="en-US" sz="5400" dirty="0" smtClean="0">
                <a:latin typeface="Graphik Regular" panose="020B0503030202060203"/>
              </a:rPr>
              <a:t>The Analytics Team</a:t>
            </a:r>
          </a:p>
          <a:p>
            <a:pPr marL="685800" indent="-685800">
              <a:buFont typeface="Arial" panose="020B0604020202020204" pitchFamily="34" charset="0"/>
              <a:buChar char="•"/>
            </a:pPr>
            <a:r>
              <a:rPr lang="en-US" sz="5400" dirty="0" smtClean="0">
                <a:latin typeface="Graphik Regular" panose="020B0503030202060203"/>
              </a:rPr>
              <a:t>Process</a:t>
            </a:r>
          </a:p>
          <a:p>
            <a:pPr marL="685800" indent="-685800">
              <a:buFont typeface="Arial" panose="020B0604020202020204" pitchFamily="34" charset="0"/>
              <a:buChar char="•"/>
            </a:pPr>
            <a:r>
              <a:rPr lang="en-US" sz="5400" dirty="0" smtClean="0">
                <a:latin typeface="Graphik Regular" panose="020B0503030202060203"/>
              </a:rPr>
              <a:t>Insights</a:t>
            </a:r>
          </a:p>
          <a:p>
            <a:pPr marL="685800" indent="-685800">
              <a:buFont typeface="Arial" panose="020B0604020202020204" pitchFamily="34" charset="0"/>
              <a:buChar char="•"/>
            </a:pPr>
            <a:r>
              <a:rPr lang="en-US" sz="5400" dirty="0" smtClean="0">
                <a:latin typeface="Graphik Regular" panose="020B0503030202060203"/>
              </a:rPr>
              <a:t>Summary</a:t>
            </a:r>
            <a:endParaRPr lang="en-IN" sz="5400" dirty="0">
              <a:latin typeface="Graphik Regular" panose="020B0503030202060203"/>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3037436" y="1909927"/>
            <a:ext cx="12121904" cy="6275832"/>
          </a:xfrm>
          <a:prstGeom prst="roundRect">
            <a:avLst/>
          </a:prstGeom>
          <a:solidFill>
            <a:schemeClr val="bg1"/>
          </a:solidFill>
        </p:spPr>
        <p:txBody>
          <a:bodyPr/>
          <a:lstStyle/>
          <a:p>
            <a:r>
              <a:rPr lang="en-US" sz="3600" b="1" dirty="0" smtClean="0">
                <a:latin typeface="Times New Roman" panose="02020603050405020304" pitchFamily="18" charset="0"/>
                <a:cs typeface="Times New Roman" panose="02020603050405020304" pitchFamily="18" charset="0"/>
              </a:rPr>
              <a:t>Social Buzz is fast  growing technology unicorn </a:t>
            </a:r>
            <a:r>
              <a:rPr lang="en-IN" sz="3600" b="1" dirty="0" smtClean="0">
                <a:latin typeface="Times New Roman" panose="02020603050405020304" pitchFamily="18" charset="0"/>
                <a:cs typeface="Times New Roman" panose="02020603050405020304" pitchFamily="18" charset="0"/>
              </a:rPr>
              <a:t>that need to adapt quickly to its global scale. Accenture has begun a 3-month Project in order, avidly focusing on these tasks:</a:t>
            </a:r>
          </a:p>
          <a:p>
            <a:pPr marL="742950" indent="-742950">
              <a:buFont typeface="+mj-lt"/>
              <a:buAutoNum type="arabicPeriod"/>
            </a:pPr>
            <a:r>
              <a:rPr lang="en-US" sz="3600" b="1" dirty="0">
                <a:latin typeface="Times New Roman" panose="02020603050405020304" pitchFamily="18" charset="0"/>
                <a:cs typeface="Times New Roman" panose="02020603050405020304" pitchFamily="18" charset="0"/>
              </a:rPr>
              <a:t>An audit of their big data </a:t>
            </a:r>
            <a:r>
              <a:rPr lang="en-US" sz="3600" b="1" dirty="0" smtClean="0">
                <a:latin typeface="Times New Roman" panose="02020603050405020304" pitchFamily="18" charset="0"/>
                <a:cs typeface="Times New Roman" panose="02020603050405020304" pitchFamily="18" charset="0"/>
              </a:rPr>
              <a:t>practice</a:t>
            </a:r>
          </a:p>
          <a:p>
            <a:pPr marL="742950" indent="-742950">
              <a:buFont typeface="+mj-lt"/>
              <a:buAutoNum type="arabicPeriod"/>
            </a:pPr>
            <a:r>
              <a:rPr lang="en-US" sz="3600" b="1" dirty="0" smtClean="0">
                <a:latin typeface="Times New Roman" panose="02020603050405020304" pitchFamily="18" charset="0"/>
                <a:cs typeface="Times New Roman" panose="02020603050405020304" pitchFamily="18" charset="0"/>
              </a:rPr>
              <a:t>Recommendations </a:t>
            </a:r>
            <a:r>
              <a:rPr lang="en-US" sz="3600" b="1" dirty="0">
                <a:latin typeface="Times New Roman" panose="02020603050405020304" pitchFamily="18" charset="0"/>
                <a:cs typeface="Times New Roman" panose="02020603050405020304" pitchFamily="18" charset="0"/>
              </a:rPr>
              <a:t>for a successful </a:t>
            </a:r>
            <a:r>
              <a:rPr lang="en-US" sz="3600" b="1" dirty="0" smtClean="0">
                <a:latin typeface="Times New Roman" panose="02020603050405020304" pitchFamily="18" charset="0"/>
                <a:cs typeface="Times New Roman" panose="02020603050405020304" pitchFamily="18" charset="0"/>
              </a:rPr>
              <a:t>IPO</a:t>
            </a:r>
          </a:p>
          <a:p>
            <a:pPr marL="742950" indent="-742950">
              <a:buFont typeface="+mj-lt"/>
              <a:buAutoNum type="arabicPeriod"/>
            </a:pPr>
            <a:r>
              <a:rPr lang="en-US" sz="3600" b="1" dirty="0" smtClean="0">
                <a:latin typeface="Times New Roman" panose="02020603050405020304" pitchFamily="18" charset="0"/>
                <a:cs typeface="Times New Roman" panose="02020603050405020304" pitchFamily="18" charset="0"/>
              </a:rPr>
              <a:t>An </a:t>
            </a:r>
            <a:r>
              <a:rPr lang="en-US" sz="3600" b="1" dirty="0">
                <a:latin typeface="Times New Roman" panose="02020603050405020304" pitchFamily="18" charset="0"/>
                <a:cs typeface="Times New Roman" panose="02020603050405020304" pitchFamily="18" charset="0"/>
              </a:rPr>
              <a:t>analysis of their content categories that highlights the top 5 categories with the largest aggregate popularity</a:t>
            </a:r>
            <a:endParaRPr lang="en-IN" sz="3600"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3600" b="1" dirty="0" smtClean="0">
              <a:latin typeface="Times New Roman" panose="02020603050405020304" pitchFamily="18" charset="0"/>
              <a:cs typeface="Times New Roman" panose="02020603050405020304" pitchFamily="18" charset="0"/>
            </a:endParaRPr>
          </a:p>
        </p:txBody>
      </p:sp>
      <p:pic>
        <p:nvPicPr>
          <p:cNvPr id="34" name="Picture 2" descr="Social Buzz - Times of India empanelled Digital Marketing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1370" y="6209899"/>
            <a:ext cx="1778983" cy="17789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10799999">
            <a:off x="7346176" y="6326954"/>
            <a:ext cx="3504422" cy="3511894"/>
          </a:xfrm>
          <a:prstGeom prst="rect">
            <a:avLst/>
          </a:prstGeom>
        </p:spPr>
      </p:pic>
      <p:sp>
        <p:nvSpPr>
          <p:cNvPr id="33" name="TextBox 33"/>
          <p:cNvSpPr txBox="1"/>
          <p:nvPr/>
        </p:nvSpPr>
        <p:spPr>
          <a:xfrm>
            <a:off x="7051187" y="6850131"/>
            <a:ext cx="4094402"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a:t>
            </a:r>
            <a:r>
              <a:rPr lang="en-US" sz="8000" spc="-80" dirty="0" smtClean="0">
                <a:solidFill>
                  <a:srgbClr val="FFFFFF"/>
                </a:solidFill>
                <a:latin typeface="Graphik Regular" panose="020B0503030202060203" pitchFamily="34" charset="0"/>
              </a:rPr>
              <a:t>Recap</a:t>
            </a:r>
            <a:endParaRPr lang="en-US" sz="8000" spc="-80"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431215" y="1340451"/>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107520" y="2183476"/>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AutoShape 31"/>
          <p:cNvSpPr/>
          <p:nvPr/>
        </p:nvSpPr>
        <p:spPr>
          <a:xfrm>
            <a:off x="2455033" y="4959737"/>
            <a:ext cx="7131728" cy="4921110"/>
          </a:xfrm>
          <a:prstGeom prst="roundRect">
            <a:avLst/>
          </a:prstGeom>
          <a:solidFill>
            <a:schemeClr val="bg1"/>
          </a:solidFill>
        </p:spPr>
        <p:txBody>
          <a:bodyPr/>
          <a:lstStyle/>
          <a:p>
            <a:pPr marL="342900" indent="-3429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Every day over 100,000 pieces of content, ranging from text, images, videos and GIFs are </a:t>
            </a:r>
            <a:r>
              <a:rPr lang="en-US" sz="3200" b="1" dirty="0" smtClean="0">
                <a:latin typeface="Times New Roman" panose="02020603050405020304" pitchFamily="18" charset="0"/>
                <a:cs typeface="Times New Roman" panose="02020603050405020304" pitchFamily="18" charset="0"/>
              </a:rPr>
              <a:t>posted</a:t>
            </a:r>
          </a:p>
          <a:p>
            <a:pPr marL="342900" indent="-3429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D</a:t>
            </a:r>
            <a:r>
              <a:rPr lang="en-US" sz="3200" b="1" dirty="0" smtClean="0">
                <a:latin typeface="Times New Roman" panose="02020603050405020304" pitchFamily="18" charset="0"/>
                <a:cs typeface="Times New Roman" panose="02020603050405020304" pitchFamily="18" charset="0"/>
              </a:rPr>
              <a:t>ata </a:t>
            </a:r>
            <a:r>
              <a:rPr lang="en-US" sz="3200" b="1" dirty="0">
                <a:latin typeface="Times New Roman" panose="02020603050405020304" pitchFamily="18" charset="0"/>
                <a:cs typeface="Times New Roman" panose="02020603050405020304" pitchFamily="18" charset="0"/>
              </a:rPr>
              <a:t>is highly </a:t>
            </a:r>
            <a:r>
              <a:rPr lang="en-US" sz="3200" b="1" dirty="0" smtClean="0">
                <a:latin typeface="Times New Roman" panose="02020603050405020304" pitchFamily="18" charset="0"/>
                <a:cs typeface="Times New Roman" panose="02020603050405020304" pitchFamily="18" charset="0"/>
              </a:rPr>
              <a:t>unstructured.</a:t>
            </a:r>
          </a:p>
          <a:p>
            <a:pPr marL="342900" indent="-3429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As to how the company can capitalize and increase profits from this data.</a:t>
            </a:r>
          </a:p>
          <a:p>
            <a:pPr marL="342900" indent="-342900">
              <a:buFont typeface="Arial" panose="020B0604020202020204" pitchFamily="34" charset="0"/>
              <a:buChar char="•"/>
            </a:pPr>
            <a:r>
              <a:rPr lang="en-US" sz="3200" b="1" dirty="0" smtClean="0">
                <a:solidFill>
                  <a:srgbClr val="FF0000"/>
                </a:solidFill>
                <a:latin typeface="Times New Roman" panose="02020603050405020304" pitchFamily="18" charset="0"/>
                <a:cs typeface="Times New Roman" panose="02020603050405020304" pitchFamily="18" charset="0"/>
              </a:rPr>
              <a:t>Analysis</a:t>
            </a:r>
            <a:r>
              <a:rPr lang="en-US" sz="3200" b="1" dirty="0" smtClean="0">
                <a:latin typeface="Times New Roman" panose="02020603050405020304" pitchFamily="18" charset="0"/>
                <a:cs typeface="Times New Roman" panose="02020603050405020304" pitchFamily="18" charset="0"/>
              </a:rPr>
              <a:t> to find </a:t>
            </a:r>
            <a:r>
              <a:rPr lang="en-US" sz="3200" b="1" dirty="0" smtClean="0">
                <a:solidFill>
                  <a:srgbClr val="FF0000"/>
                </a:solidFill>
                <a:latin typeface="Times New Roman" panose="02020603050405020304" pitchFamily="18" charset="0"/>
                <a:cs typeface="Times New Roman" panose="02020603050405020304" pitchFamily="18" charset="0"/>
              </a:rPr>
              <a:t>Social Buzz’s Top 5 Popular categories of content</a:t>
            </a:r>
            <a:r>
              <a:rPr lang="en-US" sz="3200" b="1" dirty="0" smtClean="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44" name="Hexagon 43"/>
          <p:cNvSpPr/>
          <p:nvPr/>
        </p:nvSpPr>
        <p:spPr>
          <a:xfrm>
            <a:off x="14020800" y="647700"/>
            <a:ext cx="4038600" cy="2161440"/>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146696" y="1313146"/>
            <a:ext cx="6702471" cy="830997"/>
          </a:xfrm>
          <a:prstGeom prst="rect">
            <a:avLst/>
          </a:prstGeom>
          <a:noFill/>
        </p:spPr>
        <p:txBody>
          <a:bodyPr wrap="square" rtlCol="0">
            <a:spAutoFit/>
          </a:bodyPr>
          <a:lstStyle/>
          <a:p>
            <a:r>
              <a:rPr lang="en-US" sz="4800" b="1" dirty="0" smtClean="0">
                <a:solidFill>
                  <a:schemeClr val="bg1"/>
                </a:solidFill>
              </a:rPr>
              <a:t>Data Understanding</a:t>
            </a:r>
            <a:endParaRPr lang="en-IN" sz="4800" b="1" dirty="0">
              <a:solidFill>
                <a:schemeClr val="bg1"/>
              </a:solidFill>
            </a:endParaRPr>
          </a:p>
        </p:txBody>
      </p:sp>
      <p:sp>
        <p:nvSpPr>
          <p:cNvPr id="40" name="TextBox 39"/>
          <p:cNvSpPr txBox="1"/>
          <p:nvPr/>
        </p:nvSpPr>
        <p:spPr>
          <a:xfrm>
            <a:off x="6009694" y="2947513"/>
            <a:ext cx="6702471" cy="830997"/>
          </a:xfrm>
          <a:prstGeom prst="rect">
            <a:avLst/>
          </a:prstGeom>
          <a:noFill/>
        </p:spPr>
        <p:txBody>
          <a:bodyPr wrap="square" rtlCol="0">
            <a:spAutoFit/>
          </a:bodyPr>
          <a:lstStyle/>
          <a:p>
            <a:r>
              <a:rPr lang="en-US" sz="4800" b="1" dirty="0" smtClean="0">
                <a:solidFill>
                  <a:schemeClr val="bg1"/>
                </a:solidFill>
              </a:rPr>
              <a:t>Data Extraction</a:t>
            </a:r>
            <a:endParaRPr lang="en-IN" sz="4800" b="1" dirty="0">
              <a:solidFill>
                <a:schemeClr val="bg1"/>
              </a:solidFill>
            </a:endParaRPr>
          </a:p>
        </p:txBody>
      </p:sp>
      <p:sp>
        <p:nvSpPr>
          <p:cNvPr id="41" name="TextBox 40"/>
          <p:cNvSpPr txBox="1"/>
          <p:nvPr/>
        </p:nvSpPr>
        <p:spPr>
          <a:xfrm>
            <a:off x="7828570" y="4491948"/>
            <a:ext cx="7411430" cy="830997"/>
          </a:xfrm>
          <a:prstGeom prst="rect">
            <a:avLst/>
          </a:prstGeom>
          <a:noFill/>
        </p:spPr>
        <p:txBody>
          <a:bodyPr wrap="square" rtlCol="0">
            <a:spAutoFit/>
          </a:bodyPr>
          <a:lstStyle/>
          <a:p>
            <a:r>
              <a:rPr lang="en-US" sz="4800" b="1" dirty="0" smtClean="0">
                <a:solidFill>
                  <a:schemeClr val="bg1"/>
                </a:solidFill>
              </a:rPr>
              <a:t>Data Cleaning &amp; Modelling</a:t>
            </a:r>
            <a:endParaRPr lang="en-IN" sz="4800" b="1" dirty="0">
              <a:solidFill>
                <a:schemeClr val="bg1"/>
              </a:solidFill>
            </a:endParaRPr>
          </a:p>
        </p:txBody>
      </p:sp>
      <p:sp>
        <p:nvSpPr>
          <p:cNvPr id="42" name="TextBox 41"/>
          <p:cNvSpPr txBox="1"/>
          <p:nvPr/>
        </p:nvSpPr>
        <p:spPr>
          <a:xfrm>
            <a:off x="9738377" y="6174344"/>
            <a:ext cx="6702471" cy="830997"/>
          </a:xfrm>
          <a:prstGeom prst="rect">
            <a:avLst/>
          </a:prstGeom>
          <a:noFill/>
        </p:spPr>
        <p:txBody>
          <a:bodyPr wrap="square" rtlCol="0">
            <a:spAutoFit/>
          </a:bodyPr>
          <a:lstStyle/>
          <a:p>
            <a:r>
              <a:rPr lang="en-US" sz="4800" b="1" dirty="0" smtClean="0">
                <a:solidFill>
                  <a:schemeClr val="bg1"/>
                </a:solidFill>
              </a:rPr>
              <a:t>Data Analysis</a:t>
            </a:r>
            <a:endParaRPr lang="en-IN" sz="4800" b="1" dirty="0">
              <a:solidFill>
                <a:schemeClr val="bg1"/>
              </a:solidFill>
            </a:endParaRPr>
          </a:p>
        </p:txBody>
      </p:sp>
      <p:sp>
        <p:nvSpPr>
          <p:cNvPr id="43" name="TextBox 42"/>
          <p:cNvSpPr txBox="1"/>
          <p:nvPr/>
        </p:nvSpPr>
        <p:spPr>
          <a:xfrm>
            <a:off x="11607941" y="7851948"/>
            <a:ext cx="6702471" cy="830997"/>
          </a:xfrm>
          <a:prstGeom prst="rect">
            <a:avLst/>
          </a:prstGeom>
          <a:noFill/>
        </p:spPr>
        <p:txBody>
          <a:bodyPr wrap="square" rtlCol="0">
            <a:spAutoFit/>
          </a:bodyPr>
          <a:lstStyle/>
          <a:p>
            <a:r>
              <a:rPr lang="en-US" sz="4800" b="1" dirty="0" smtClean="0">
                <a:solidFill>
                  <a:schemeClr val="bg1"/>
                </a:solidFill>
              </a:rPr>
              <a:t>Data Insights </a:t>
            </a:r>
            <a:endParaRPr lang="en-IN" sz="48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1992603" y="2244198"/>
            <a:ext cx="3346778" cy="4247317"/>
          </a:xfrm>
          <a:prstGeom prst="rect">
            <a:avLst/>
          </a:prstGeom>
          <a:noFill/>
        </p:spPr>
        <p:txBody>
          <a:bodyPr wrap="square" rtlCol="0">
            <a:spAutoFit/>
          </a:bodyPr>
          <a:lstStyle/>
          <a:p>
            <a:pPr algn="ctr"/>
            <a:r>
              <a:rPr lang="en-US" sz="5400" b="1" dirty="0" smtClean="0">
                <a:solidFill>
                  <a:srgbClr val="A100FF"/>
                </a:solidFill>
              </a:rPr>
              <a:t>16</a:t>
            </a:r>
            <a:r>
              <a:rPr lang="en-US" sz="5400" b="1" dirty="0" smtClean="0"/>
              <a:t> </a:t>
            </a:r>
          </a:p>
          <a:p>
            <a:pPr algn="ctr"/>
            <a:endParaRPr lang="en-US" sz="5400" b="1" dirty="0" smtClean="0"/>
          </a:p>
          <a:p>
            <a:pPr algn="ctr"/>
            <a:endParaRPr lang="en-US" sz="5400" b="1" dirty="0"/>
          </a:p>
          <a:p>
            <a:pPr algn="ctr"/>
            <a:r>
              <a:rPr lang="en-US" sz="5400" b="1" dirty="0" smtClean="0"/>
              <a:t>Unique Categories</a:t>
            </a:r>
            <a:endParaRPr lang="en-IN" sz="5400" b="1" dirty="0"/>
          </a:p>
        </p:txBody>
      </p:sp>
      <p:sp>
        <p:nvSpPr>
          <p:cNvPr id="15" name="TextBox 14"/>
          <p:cNvSpPr txBox="1"/>
          <p:nvPr/>
        </p:nvSpPr>
        <p:spPr>
          <a:xfrm>
            <a:off x="6552351" y="2244198"/>
            <a:ext cx="4411881" cy="4247317"/>
          </a:xfrm>
          <a:prstGeom prst="rect">
            <a:avLst/>
          </a:prstGeom>
          <a:noFill/>
        </p:spPr>
        <p:txBody>
          <a:bodyPr wrap="square" rtlCol="0">
            <a:spAutoFit/>
          </a:bodyPr>
          <a:lstStyle/>
          <a:p>
            <a:pPr algn="ctr"/>
            <a:r>
              <a:rPr lang="en-US" sz="5400" b="1" dirty="0">
                <a:solidFill>
                  <a:srgbClr val="A100FF"/>
                </a:solidFill>
              </a:rPr>
              <a:t>1897</a:t>
            </a:r>
          </a:p>
          <a:p>
            <a:pPr algn="ctr"/>
            <a:endParaRPr lang="en-US" sz="5400" b="1" dirty="0" smtClean="0"/>
          </a:p>
          <a:p>
            <a:pPr algn="ctr"/>
            <a:endParaRPr lang="en-US" sz="5400" b="1" dirty="0"/>
          </a:p>
          <a:p>
            <a:pPr algn="ctr"/>
            <a:r>
              <a:rPr lang="en-US" sz="5400" b="1" dirty="0" smtClean="0"/>
              <a:t>Reactions to ‘Animals’ post</a:t>
            </a:r>
            <a:endParaRPr lang="en-IN" sz="5400" b="1" dirty="0"/>
          </a:p>
        </p:txBody>
      </p:sp>
      <p:sp>
        <p:nvSpPr>
          <p:cNvPr id="16" name="TextBox 15"/>
          <p:cNvSpPr txBox="1"/>
          <p:nvPr/>
        </p:nvSpPr>
        <p:spPr>
          <a:xfrm>
            <a:off x="11849240" y="2244198"/>
            <a:ext cx="4646099" cy="4247317"/>
          </a:xfrm>
          <a:prstGeom prst="rect">
            <a:avLst/>
          </a:prstGeom>
          <a:noFill/>
        </p:spPr>
        <p:txBody>
          <a:bodyPr wrap="square" rtlCol="0">
            <a:spAutoFit/>
          </a:bodyPr>
          <a:lstStyle/>
          <a:p>
            <a:pPr algn="ctr"/>
            <a:r>
              <a:rPr lang="en-US" sz="5400" b="1" dirty="0" smtClean="0">
                <a:solidFill>
                  <a:srgbClr val="A100FF"/>
                </a:solidFill>
              </a:rPr>
              <a:t>May </a:t>
            </a:r>
            <a:endParaRPr lang="en-US" sz="5400" b="1" dirty="0">
              <a:solidFill>
                <a:srgbClr val="A100FF"/>
              </a:solidFill>
            </a:endParaRPr>
          </a:p>
          <a:p>
            <a:pPr algn="ctr"/>
            <a:endParaRPr lang="en-US" sz="5400" b="1" dirty="0" smtClean="0"/>
          </a:p>
          <a:p>
            <a:pPr algn="ctr"/>
            <a:endParaRPr lang="en-US" sz="5400" b="1" dirty="0"/>
          </a:p>
          <a:p>
            <a:pPr algn="ctr"/>
            <a:r>
              <a:rPr lang="en-US" sz="5400" b="1" dirty="0" smtClean="0"/>
              <a:t>Month with most Posts</a:t>
            </a:r>
            <a:endParaRPr lang="en-IN" sz="5400" b="1" dirty="0"/>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6325" y="3171732"/>
            <a:ext cx="1480251" cy="1480251"/>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94012" y="3267215"/>
            <a:ext cx="1528557" cy="1528557"/>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4705" y="3411006"/>
            <a:ext cx="1240977" cy="12409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826" y="2658660"/>
            <a:ext cx="10313361" cy="6064547"/>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34" name="TextBox 3"/>
          <p:cNvSpPr txBox="1"/>
          <p:nvPr/>
        </p:nvSpPr>
        <p:spPr>
          <a:xfrm>
            <a:off x="2929574" y="1224862"/>
            <a:ext cx="13332530" cy="1231106"/>
          </a:xfrm>
          <a:prstGeom prst="rect">
            <a:avLst/>
          </a:prstGeom>
        </p:spPr>
        <p:txBody>
          <a:bodyPr wrap="square" lIns="0" tIns="0" rIns="0" bIns="0" rtlCol="0" anchor="t">
            <a:spAutoFit/>
          </a:bodyPr>
          <a:lstStyle/>
          <a:p>
            <a:pPr>
              <a:lnSpc>
                <a:spcPts val="9600"/>
              </a:lnSpc>
            </a:pPr>
            <a:r>
              <a:rPr lang="en-US" sz="8000" spc="-80" dirty="0" smtClean="0">
                <a:solidFill>
                  <a:srgbClr val="000000"/>
                </a:solidFill>
                <a:latin typeface="Graphik Regular" panose="020B0503030202060203" pitchFamily="34" charset="0"/>
              </a:rPr>
              <a:t>Category wise ‘Popularity’ Score </a:t>
            </a:r>
            <a:endParaRPr lang="en-US" sz="8000" spc="-80" dirty="0">
              <a:solidFill>
                <a:srgbClr val="000000"/>
              </a:solidFill>
              <a:latin typeface="Graphik Regular" panose="020B0503030202060203" pitchFamily="34" charset="0"/>
            </a:endParaRPr>
          </a:p>
        </p:txBody>
      </p:sp>
      <p:sp>
        <p:nvSpPr>
          <p:cNvPr id="29" name="TextBox 12">
            <a:extLst>
              <a:ext uri="{FF2B5EF4-FFF2-40B4-BE49-F238E27FC236}">
                <a16:creationId xmlns:a16="http://schemas.microsoft.com/office/drawing/2014/main" id="{19A1BE45-8301-44C6-A0D0-F8FDA800622F}"/>
              </a:ext>
            </a:extLst>
          </p:cNvPr>
          <p:cNvSpPr txBox="1"/>
          <p:nvPr/>
        </p:nvSpPr>
        <p:spPr>
          <a:xfrm>
            <a:off x="13239187" y="3073702"/>
            <a:ext cx="4809233" cy="3647152"/>
          </a:xfrm>
          <a:prstGeom prst="rect">
            <a:avLst/>
          </a:prstGeom>
        </p:spPr>
        <p:txBody>
          <a:bodyPr wrap="square" lIns="0" tIns="0" rIns="0" bIns="0" rtlCol="0" anchor="t">
            <a:spAutoFit/>
          </a:bodyPr>
          <a:lstStyle/>
          <a:p>
            <a:pPr>
              <a:lnSpc>
                <a:spcPts val="2660"/>
              </a:lnSpc>
            </a:pPr>
            <a:endParaRPr lang="en-US" sz="4400" b="1" u="sng" spc="-19" dirty="0" smtClean="0">
              <a:solidFill>
                <a:srgbClr val="00B050"/>
              </a:solidFill>
              <a:latin typeface="Graphik Regular" panose="020B0503030202060203" pitchFamily="34" charset="0"/>
            </a:endParaRPr>
          </a:p>
          <a:p>
            <a:pPr>
              <a:lnSpc>
                <a:spcPts val="2660"/>
              </a:lnSpc>
            </a:pPr>
            <a:endParaRPr lang="en-US" sz="4400" b="1" u="sng" spc="-19" dirty="0" smtClean="0">
              <a:solidFill>
                <a:srgbClr val="00B050"/>
              </a:solidFill>
              <a:latin typeface="Graphik Regular" panose="020B0503030202060203" pitchFamily="34" charset="0"/>
            </a:endParaRPr>
          </a:p>
          <a:p>
            <a:pPr marL="342900" indent="-342900">
              <a:buFont typeface="Arial" panose="020B0604020202020204" pitchFamily="34" charset="0"/>
              <a:buChar char="•"/>
            </a:pPr>
            <a:r>
              <a:rPr lang="en-US" sz="3200" b="1" spc="-19" dirty="0" smtClean="0">
                <a:solidFill>
                  <a:srgbClr val="00B050"/>
                </a:solidFill>
                <a:latin typeface="Graphik Regular" panose="020B0503030202060203" pitchFamily="34" charset="0"/>
              </a:rPr>
              <a:t>Animals</a:t>
            </a:r>
            <a:r>
              <a:rPr lang="en-US" sz="3200" spc="-19" dirty="0" smtClean="0">
                <a:solidFill>
                  <a:srgbClr val="000000"/>
                </a:solidFill>
                <a:latin typeface="Graphik Regular" panose="020B0503030202060203" pitchFamily="34" charset="0"/>
              </a:rPr>
              <a:t> and </a:t>
            </a:r>
            <a:r>
              <a:rPr lang="en-US" sz="3200" b="1" spc="-19" dirty="0" smtClean="0">
                <a:solidFill>
                  <a:srgbClr val="00B050"/>
                </a:solidFill>
                <a:latin typeface="Graphik Regular" panose="020B0503030202060203" pitchFamily="34" charset="0"/>
              </a:rPr>
              <a:t>Science</a:t>
            </a:r>
            <a:r>
              <a:rPr lang="en-US" sz="3200" spc="-19" dirty="0" smtClean="0">
                <a:solidFill>
                  <a:srgbClr val="000000"/>
                </a:solidFill>
                <a:latin typeface="Graphik Regular" panose="020B0503030202060203" pitchFamily="34" charset="0"/>
              </a:rPr>
              <a:t> are the two most popular categories of content showing that people really prefer </a:t>
            </a:r>
            <a:r>
              <a:rPr lang="en-US" sz="3200" b="1" spc="-19" dirty="0" smtClean="0">
                <a:solidFill>
                  <a:srgbClr val="00B050"/>
                </a:solidFill>
                <a:latin typeface="Graphik Regular" panose="020B0503030202060203" pitchFamily="34" charset="0"/>
              </a:rPr>
              <a:t>a natural, realistic and actual fact </a:t>
            </a:r>
            <a:r>
              <a:rPr lang="en-US" sz="3200" spc="-19" dirty="0" smtClean="0">
                <a:solidFill>
                  <a:srgbClr val="000000"/>
                </a:solidFill>
                <a:latin typeface="Graphik Regular" panose="020B0503030202060203" pitchFamily="34" charset="0"/>
              </a:rPr>
              <a:t>based content the most.</a:t>
            </a:r>
          </a:p>
          <a:p>
            <a:endParaRPr lang="en-US" sz="3200" spc="-19" dirty="0" smtClean="0">
              <a:solidFill>
                <a:srgbClr val="000000"/>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131" y="2720987"/>
            <a:ext cx="10308347" cy="5929581"/>
          </a:xfrm>
          <a:prstGeom prst="rect">
            <a:avLst/>
          </a:prstGeom>
        </p:spPr>
      </p:pic>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33" name="TextBox 3"/>
          <p:cNvSpPr txBox="1"/>
          <p:nvPr/>
        </p:nvSpPr>
        <p:spPr>
          <a:xfrm>
            <a:off x="2948109" y="1040129"/>
            <a:ext cx="13332530" cy="1231106"/>
          </a:xfrm>
          <a:prstGeom prst="rect">
            <a:avLst/>
          </a:prstGeom>
        </p:spPr>
        <p:txBody>
          <a:bodyPr wrap="square" lIns="0" tIns="0" rIns="0" bIns="0" rtlCol="0" anchor="t">
            <a:spAutoFit/>
          </a:bodyPr>
          <a:lstStyle/>
          <a:p>
            <a:pPr>
              <a:lnSpc>
                <a:spcPts val="9600"/>
              </a:lnSpc>
            </a:pPr>
            <a:r>
              <a:rPr lang="en-US" sz="8000" spc="-80" dirty="0" smtClean="0">
                <a:solidFill>
                  <a:srgbClr val="000000"/>
                </a:solidFill>
                <a:latin typeface="Graphik Regular" panose="020B0503030202060203" pitchFamily="34" charset="0"/>
              </a:rPr>
              <a:t>Category wise ‘Popularity’ Score by %</a:t>
            </a:r>
            <a:endParaRPr lang="en-US" sz="8000" spc="-80" dirty="0">
              <a:solidFill>
                <a:srgbClr val="000000"/>
              </a:solidFill>
              <a:latin typeface="Graphik Regular" panose="020B0503030202060203" pitchFamily="34" charset="0"/>
            </a:endParaRPr>
          </a:p>
        </p:txBody>
      </p:sp>
      <p:sp>
        <p:nvSpPr>
          <p:cNvPr id="29" name="TextBox 12">
            <a:extLst>
              <a:ext uri="{FF2B5EF4-FFF2-40B4-BE49-F238E27FC236}">
                <a16:creationId xmlns:a16="http://schemas.microsoft.com/office/drawing/2014/main" id="{19A1BE45-8301-44C6-A0D0-F8FDA800622F}"/>
              </a:ext>
            </a:extLst>
          </p:cNvPr>
          <p:cNvSpPr txBox="1"/>
          <p:nvPr/>
        </p:nvSpPr>
        <p:spPr>
          <a:xfrm>
            <a:off x="13548146" y="2464748"/>
            <a:ext cx="4498327" cy="6724918"/>
          </a:xfrm>
          <a:prstGeom prst="rect">
            <a:avLst/>
          </a:prstGeom>
        </p:spPr>
        <p:txBody>
          <a:bodyPr wrap="square" lIns="0" tIns="0" rIns="0" bIns="0" rtlCol="0" anchor="t">
            <a:spAutoFit/>
          </a:bodyPr>
          <a:lstStyle/>
          <a:p>
            <a:pPr>
              <a:lnSpc>
                <a:spcPts val="2660"/>
              </a:lnSpc>
            </a:pPr>
            <a:endParaRPr lang="en-US" sz="4400" b="1" u="sng" spc="-19" dirty="0" smtClean="0">
              <a:solidFill>
                <a:srgbClr val="00B050"/>
              </a:solidFill>
              <a:latin typeface="Graphik Regular" panose="020B0503030202060203" pitchFamily="34" charset="0"/>
            </a:endParaRPr>
          </a:p>
          <a:p>
            <a:pPr marL="342900" indent="-342900">
              <a:buFont typeface="Arial" panose="020B0604020202020204" pitchFamily="34" charset="0"/>
              <a:buChar char="•"/>
            </a:pPr>
            <a:r>
              <a:rPr lang="en-US" sz="4000" b="1" spc="-19" dirty="0" smtClean="0">
                <a:solidFill>
                  <a:srgbClr val="00B050"/>
                </a:solidFill>
                <a:latin typeface="Graphik Regular" panose="020B0503030202060203" pitchFamily="34" charset="0"/>
              </a:rPr>
              <a:t>Animals</a:t>
            </a:r>
            <a:r>
              <a:rPr lang="en-US" sz="4000" spc="-19" dirty="0" smtClean="0">
                <a:solidFill>
                  <a:srgbClr val="000000"/>
                </a:solidFill>
                <a:latin typeface="Graphik Regular" panose="020B0503030202060203" pitchFamily="34" charset="0"/>
              </a:rPr>
              <a:t> and </a:t>
            </a:r>
            <a:r>
              <a:rPr lang="en-US" sz="4000" b="1" spc="-19" dirty="0" smtClean="0">
                <a:solidFill>
                  <a:srgbClr val="00B050"/>
                </a:solidFill>
                <a:latin typeface="Graphik Regular" panose="020B0503030202060203" pitchFamily="34" charset="0"/>
              </a:rPr>
              <a:t>Science</a:t>
            </a:r>
            <a:r>
              <a:rPr lang="en-US" sz="4000" spc="-19" dirty="0" smtClean="0">
                <a:solidFill>
                  <a:srgbClr val="000000"/>
                </a:solidFill>
                <a:latin typeface="Graphik Regular" panose="020B0503030202060203" pitchFamily="34" charset="0"/>
              </a:rPr>
              <a:t> are the two most popular categories which represent almost</a:t>
            </a:r>
            <a:r>
              <a:rPr lang="en-US" sz="4000" b="1" spc="-19" dirty="0">
                <a:solidFill>
                  <a:srgbClr val="00B050"/>
                </a:solidFill>
                <a:latin typeface="Graphik Regular" panose="020B0503030202060203" pitchFamily="34" charset="0"/>
              </a:rPr>
              <a:t> 21% </a:t>
            </a:r>
            <a:r>
              <a:rPr lang="en-US" sz="4000" spc="-19" dirty="0" smtClean="0">
                <a:solidFill>
                  <a:srgbClr val="000000"/>
                </a:solidFill>
                <a:latin typeface="Graphik Regular" panose="020B0503030202060203" pitchFamily="34" charset="0"/>
              </a:rPr>
              <a:t>and </a:t>
            </a:r>
            <a:r>
              <a:rPr lang="en-US" sz="4000" b="1" spc="-19" dirty="0">
                <a:solidFill>
                  <a:srgbClr val="00B050"/>
                </a:solidFill>
                <a:latin typeface="Graphik Regular" panose="020B0503030202060203" pitchFamily="34" charset="0"/>
              </a:rPr>
              <a:t>20%</a:t>
            </a:r>
            <a:r>
              <a:rPr lang="en-US" sz="4000" spc="-19" dirty="0" smtClean="0">
                <a:solidFill>
                  <a:srgbClr val="000000"/>
                </a:solidFill>
                <a:latin typeface="Graphik Regular" panose="020B0503030202060203" pitchFamily="34" charset="0"/>
              </a:rPr>
              <a:t> by overall total %.</a:t>
            </a:r>
          </a:p>
          <a:p>
            <a:pPr marL="342900" indent="-342900">
              <a:buFont typeface="Arial" panose="020B0604020202020204" pitchFamily="34" charset="0"/>
              <a:buChar char="•"/>
            </a:pPr>
            <a:r>
              <a:rPr lang="en-US" sz="4000" spc="-19" dirty="0" smtClean="0">
                <a:solidFill>
                  <a:srgbClr val="000000"/>
                </a:solidFill>
                <a:latin typeface="Graphik Regular" panose="020B0503030202060203" pitchFamily="34" charset="0"/>
              </a:rPr>
              <a:t>This shows major chunk of revenue comes from this two categories.</a:t>
            </a:r>
          </a:p>
          <a:p>
            <a:endParaRPr lang="en-US" sz="3200" spc="-19" dirty="0" smtClean="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endParaRPr lang="en-US" sz="1900" spc="-19" dirty="0" smtClean="0">
              <a:solidFill>
                <a:srgbClr val="000000"/>
              </a:solidFill>
              <a:latin typeface="Graphik Regular" panose="020B0503030202060203" pitchFamily="34" charset="0"/>
            </a:endParaRPr>
          </a:p>
        </p:txBody>
      </p:sp>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TotalTime>
  <Words>2217</Words>
  <Application>Microsoft Office PowerPoint</Application>
  <PresentationFormat>Custom</PresentationFormat>
  <Paragraphs>194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Graphik Regular</vt:lpstr>
      <vt:lpstr>Clear Sans Regular Bold</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46</cp:revision>
  <dcterms:created xsi:type="dcterms:W3CDTF">2006-08-16T00:00:00Z</dcterms:created>
  <dcterms:modified xsi:type="dcterms:W3CDTF">2022-11-23T15:15:00Z</dcterms:modified>
  <dc:identifier>DAEhDyfaYKE</dc:identifier>
</cp:coreProperties>
</file>